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y="6858000" cx="12192000"/>
  <p:notesSz cx="6858000" cy="9144000"/>
  <p:embeddedFontLst>
    <p:embeddedFont>
      <p:font typeface="Advent Pro SemiBold"/>
      <p:regular r:id="rId58"/>
      <p:bold r:id="rId59"/>
      <p:italic r:id="rId60"/>
      <p:boldItalic r:id="rId61"/>
    </p:embeddedFont>
    <p:embeddedFont>
      <p:font typeface="Teko"/>
      <p:regular r:id="rId62"/>
      <p:bold r:id="rId63"/>
    </p:embeddedFont>
    <p:embeddedFont>
      <p:font typeface="Fira Sans Extra Condensed Medium"/>
      <p:regular r:id="rId64"/>
      <p:bold r:id="rId65"/>
      <p:italic r:id="rId66"/>
      <p:boldItalic r:id="rId67"/>
    </p:embeddedFont>
    <p:embeddedFont>
      <p:font typeface="Fira Sans Condensed Medium"/>
      <p:regular r:id="rId68"/>
      <p:bold r:id="rId69"/>
      <p:italic r:id="rId70"/>
      <p:boldItalic r:id="rId71"/>
    </p:embeddedFont>
    <p:embeddedFont>
      <p:font typeface="Maven Pro"/>
      <p:regular r:id="rId72"/>
      <p:bold r:id="rId73"/>
    </p:embeddedFont>
    <p:embeddedFont>
      <p:font typeface="Share Tech"/>
      <p:regular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75" roundtripDataSignature="AMtx7mgpsl8YVp/+maoVZHV9ASl9mY3B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56C311C-5C8A-42C0-A304-DA43E421E5B2}">
  <a:tblStyle styleId="{156C311C-5C8A-42C0-A304-DA43E421E5B2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MavenPro-bold.fntdata"/><Relationship Id="rId72" Type="http://schemas.openxmlformats.org/officeDocument/2006/relationships/font" Target="fonts/MavenPro-regular.fntdata"/><Relationship Id="rId31" Type="http://schemas.openxmlformats.org/officeDocument/2006/relationships/slide" Target="slides/slide26.xml"/><Relationship Id="rId75" Type="http://customschemas.google.com/relationships/presentationmetadata" Target="metadata"/><Relationship Id="rId30" Type="http://schemas.openxmlformats.org/officeDocument/2006/relationships/slide" Target="slides/slide25.xml"/><Relationship Id="rId74" Type="http://schemas.openxmlformats.org/officeDocument/2006/relationships/font" Target="fonts/ShareTech-regular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FiraSansCondensedMedium-boldItalic.fntdata"/><Relationship Id="rId70" Type="http://schemas.openxmlformats.org/officeDocument/2006/relationships/font" Target="fonts/FiraSansCondensedMedium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Teko-regular.fntdata"/><Relationship Id="rId61" Type="http://schemas.openxmlformats.org/officeDocument/2006/relationships/font" Target="fonts/AdventProSemiBold-boldItalic.fntdata"/><Relationship Id="rId20" Type="http://schemas.openxmlformats.org/officeDocument/2006/relationships/slide" Target="slides/slide15.xml"/><Relationship Id="rId64" Type="http://schemas.openxmlformats.org/officeDocument/2006/relationships/font" Target="fonts/FiraSansExtraCondensedMedium-regular.fntdata"/><Relationship Id="rId63" Type="http://schemas.openxmlformats.org/officeDocument/2006/relationships/font" Target="fonts/Teko-bold.fntdata"/><Relationship Id="rId22" Type="http://schemas.openxmlformats.org/officeDocument/2006/relationships/slide" Target="slides/slide17.xml"/><Relationship Id="rId66" Type="http://schemas.openxmlformats.org/officeDocument/2006/relationships/font" Target="fonts/FiraSansExtraCondensedMedium-italic.fntdata"/><Relationship Id="rId21" Type="http://schemas.openxmlformats.org/officeDocument/2006/relationships/slide" Target="slides/slide16.xml"/><Relationship Id="rId65" Type="http://schemas.openxmlformats.org/officeDocument/2006/relationships/font" Target="fonts/FiraSansExtraCondensedMedium-bold.fntdata"/><Relationship Id="rId24" Type="http://schemas.openxmlformats.org/officeDocument/2006/relationships/slide" Target="slides/slide19.xml"/><Relationship Id="rId68" Type="http://schemas.openxmlformats.org/officeDocument/2006/relationships/font" Target="fonts/FiraSansCondensedMedium-regular.fntdata"/><Relationship Id="rId23" Type="http://schemas.openxmlformats.org/officeDocument/2006/relationships/slide" Target="slides/slide18.xml"/><Relationship Id="rId67" Type="http://schemas.openxmlformats.org/officeDocument/2006/relationships/font" Target="fonts/FiraSansExtraCondensedMedium-boldItalic.fntdata"/><Relationship Id="rId60" Type="http://schemas.openxmlformats.org/officeDocument/2006/relationships/font" Target="fonts/AdventProSemiBold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FiraSansCondensedMedium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AdventProSemiBold-bold.fntdata"/><Relationship Id="rId14" Type="http://schemas.openxmlformats.org/officeDocument/2006/relationships/slide" Target="slides/slide9.xml"/><Relationship Id="rId58" Type="http://schemas.openxmlformats.org/officeDocument/2006/relationships/font" Target="fonts/AdventProSemiBold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6ea6778329_6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6ea6778329_6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36ea6778329_6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44b297f60a_0_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g344b297f60a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44abbbeeed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44abbbeeed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344abbbeeed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44b297f60a_0_1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g344b297f60a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44b297f60a_0_1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g344b297f60a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44b297f60a_0_4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44b297f60a_0_4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344b297f60a_0_4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44b297f60a_0_4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44b297f60a_0_4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344b297f60a_0_4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44abbbeeed_1_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344abbbeeed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44b297f60a_0_4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44b297f60a_0_4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344b297f60a_0_4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44b297f60a_0_4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44b297f60a_0_4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g344b297f60a_0_4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44b297f60a_0_4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44b297f60a_0_4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29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Rolling Statistics:</a:t>
            </a:r>
            <a:r>
              <a:rPr lang="en-US" sz="1300">
                <a:latin typeface="Arial"/>
                <a:ea typeface="Arial"/>
                <a:cs typeface="Arial"/>
                <a:sym typeface="Arial"/>
              </a:rPr>
              <a:t>Help the model understand recent “normal” behavior (mean/median) and recent variability (std, min, max) </a:t>
            </a:r>
            <a:r>
              <a:rPr i="1" lang="en-US" sz="1300">
                <a:latin typeface="Arial"/>
                <a:ea typeface="Arial"/>
                <a:cs typeface="Arial"/>
                <a:sym typeface="Arial"/>
              </a:rPr>
              <a:t>E.g.:</a:t>
            </a:r>
            <a:r>
              <a:rPr lang="en-US" sz="1300">
                <a:latin typeface="Arial"/>
                <a:ea typeface="Arial"/>
                <a:cs typeface="Arial"/>
                <a:sym typeface="Arial"/>
              </a:rPr>
              <a:t> If the current KPI is way above the recent rolling mean, or far outside the rolling min/max, that could be abnormal.</a:t>
            </a:r>
            <a:endParaRPr sz="1000"/>
          </a:p>
        </p:txBody>
      </p:sp>
      <p:sp>
        <p:nvSpPr>
          <p:cNvPr id="522" name="Google Shape;522;g344b297f60a_0_4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44b297f60a_0_4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44b297f60a_0_4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g344b297f60a_0_4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44b297f60a_0_4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344b297f60a_0_4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g344b297f60a_0_4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44b297f60a_0_1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g344b297f60a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6ea6778329_5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6ea6778329_5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g36ea6778329_5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6ea6778329_5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36ea6778329_5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g36ea6778329_5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6ea6778329_5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36ea6778329_5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g36ea6778329_5_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6ea6778329_5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36ea6778329_5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g36ea6778329_5_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44abbbeeed_1_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g344abbbeeed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6ea6778329_5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6ea6778329_5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g36ea6778329_5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6ea6778329_5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6ea6778329_5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g36ea6778329_5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6ea6778329_5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6ea6778329_5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36ea6778329_5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6ea6778329_5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6ea6778329_5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g36ea6778329_5_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6ea6778329_5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36ea6778329_5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g36ea6778329_5_1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44b297f60a_0_2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g344b297f60a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6ea6778329_2_18:notes"/>
          <p:cNvSpPr/>
          <p:nvPr>
            <p:ph idx="2" type="sldImg"/>
          </p:nvPr>
        </p:nvSpPr>
        <p:spPr>
          <a:xfrm>
            <a:off x="-500000" y="0"/>
            <a:ext cx="4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9" name="Google Shape;639;g36ea6778329_2_1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Converts complex anomaly data to actionable insights</a:t>
            </a:r>
            <a:endParaRPr sz="18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g36ea6778329_2_1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36ea6778329_2_24:notes"/>
          <p:cNvSpPr/>
          <p:nvPr>
            <p:ph idx="2" type="sldImg"/>
          </p:nvPr>
        </p:nvSpPr>
        <p:spPr>
          <a:xfrm>
            <a:off x="-500000" y="0"/>
            <a:ext cx="4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6" name="Google Shape;646;g36ea6778329_2_2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Replace this with a real screenshot if available.</a:t>
            </a:r>
            <a:endParaRPr/>
          </a:p>
        </p:txBody>
      </p:sp>
      <p:sp>
        <p:nvSpPr>
          <p:cNvPr id="647" name="Google Shape;647;g36ea6778329_2_2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6ea6778329_2_30:notes"/>
          <p:cNvSpPr/>
          <p:nvPr>
            <p:ph idx="2" type="sldImg"/>
          </p:nvPr>
        </p:nvSpPr>
        <p:spPr>
          <a:xfrm>
            <a:off x="-500000" y="0"/>
            <a:ext cx="4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3" name="Google Shape;653;g36ea6778329_2_3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Char char="●"/>
            </a:pPr>
            <a:r>
              <a:rPr lang="en-US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Visualizes anomalies by site/region on interactive maps</a:t>
            </a:r>
            <a:endParaRPr sz="20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Char char="●"/>
            </a:pPr>
            <a:r>
              <a:rPr lang="en-US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Seamlessly integrated in anomaly detection pipeline</a:t>
            </a:r>
            <a:endParaRPr sz="20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g36ea6778329_2_3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6ea6778329_2_36:notes"/>
          <p:cNvSpPr/>
          <p:nvPr>
            <p:ph idx="2" type="sldImg"/>
          </p:nvPr>
        </p:nvSpPr>
        <p:spPr>
          <a:xfrm>
            <a:off x="-500000" y="0"/>
            <a:ext cx="4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0" name="Google Shape;660;g36ea6778329_2_3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Replace this with your real map screenshot if possible.</a:t>
            </a:r>
            <a:endParaRPr/>
          </a:p>
        </p:txBody>
      </p:sp>
      <p:sp>
        <p:nvSpPr>
          <p:cNvPr id="661" name="Google Shape;661;g36ea6778329_2_3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36ea6778329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g36ea6778329_2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630645cf2c_1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3630645cf2c_1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g3630645cf2c_1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44b297f60a_0_2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1" name="Google Shape;681;g344b297f60a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6ee9b6e8d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36ee9b6e8d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g36ee9b6e8d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6ee9b6e8d5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36ee9b6e8d5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g36ee9b6e8d5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6ee9b6e8d5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36ee9b6e8d5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g36ee9b6e8d5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630645cf2c_1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3630645cf2c_1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g3630645cf2c_1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630645cf2c_1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3630645cf2c_1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g3630645cf2c_1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3630645cf2c_1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3630645cf2c_1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g3630645cf2c_1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44b297f60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44b297f60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g344b297f60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630645cf2c_1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630645cf2c_1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3630645cf2c_1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344b297f60a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344b297f60a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g344b297f60a_0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344b297f60a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344b297f60a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g344b297f60a_0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8" name="Google Shape;76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630645cf2c_1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630645cf2c_1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3630645cf2c_1_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630645cf2c_1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630645cf2c_1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3630645cf2c_1_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44b297f60a_0_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g344b297f60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2"/>
          <p:cNvSpPr txBox="1"/>
          <p:nvPr>
            <p:ph type="ctrTitle"/>
          </p:nvPr>
        </p:nvSpPr>
        <p:spPr>
          <a:xfrm>
            <a:off x="2082200" y="1002517"/>
            <a:ext cx="8027600" cy="2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/>
        </p:txBody>
      </p:sp>
      <p:sp>
        <p:nvSpPr>
          <p:cNvPr id="14" name="Google Shape;14;p22"/>
          <p:cNvSpPr txBox="1"/>
          <p:nvPr>
            <p:ph idx="1" type="subTitle"/>
          </p:nvPr>
        </p:nvSpPr>
        <p:spPr>
          <a:xfrm>
            <a:off x="3899000" y="3739317"/>
            <a:ext cx="4394000" cy="10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/>
        </p:txBody>
      </p:sp>
      <p:sp>
        <p:nvSpPr>
          <p:cNvPr id="15" name="Google Shape;15;p22"/>
          <p:cNvSpPr/>
          <p:nvPr/>
        </p:nvSpPr>
        <p:spPr>
          <a:xfrm>
            <a:off x="1413942" y="1544851"/>
            <a:ext cx="161597" cy="161912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b="0" i="0" sz="2533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2"/>
          <p:cNvSpPr/>
          <p:nvPr/>
        </p:nvSpPr>
        <p:spPr>
          <a:xfrm>
            <a:off x="10399653" y="1221412"/>
            <a:ext cx="161912" cy="161912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b="0" i="0" sz="2533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2"/>
          <p:cNvSpPr/>
          <p:nvPr/>
        </p:nvSpPr>
        <p:spPr>
          <a:xfrm>
            <a:off x="7010578" y="3269874"/>
            <a:ext cx="76799" cy="767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b="0" i="0" sz="2533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2"/>
          <p:cNvSpPr/>
          <p:nvPr/>
        </p:nvSpPr>
        <p:spPr>
          <a:xfrm>
            <a:off x="11613365" y="6428661"/>
            <a:ext cx="130745" cy="131060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b="0" i="0" sz="2533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2"/>
          <p:cNvSpPr/>
          <p:nvPr/>
        </p:nvSpPr>
        <p:spPr>
          <a:xfrm>
            <a:off x="367559" y="2076079"/>
            <a:ext cx="77112" cy="767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b="0" i="0" sz="2533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2"/>
          <p:cNvSpPr/>
          <p:nvPr/>
        </p:nvSpPr>
        <p:spPr>
          <a:xfrm>
            <a:off x="11018231" y="3938241"/>
            <a:ext cx="138781" cy="139096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b="0" i="0" sz="2533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" name="Google Shape;21;p22"/>
          <p:cNvGrpSpPr/>
          <p:nvPr/>
        </p:nvGrpSpPr>
        <p:grpSpPr>
          <a:xfrm>
            <a:off x="11018243" y="-579154"/>
            <a:ext cx="251848" cy="1575376"/>
            <a:chOff x="2877432" y="975334"/>
            <a:chExt cx="188886" cy="1181532"/>
          </a:xfrm>
        </p:grpSpPr>
        <p:sp>
          <p:nvSpPr>
            <p:cNvPr id="22" name="Google Shape;22;p22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b="0" i="0" sz="25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2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b="0" i="0" sz="25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2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b="0" i="0" sz="25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" name="Google Shape;25;p22"/>
          <p:cNvSpPr/>
          <p:nvPr/>
        </p:nvSpPr>
        <p:spPr>
          <a:xfrm>
            <a:off x="11314661" y="2152843"/>
            <a:ext cx="107336" cy="107301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b="0" i="0" sz="2533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" name="Google Shape;26;p22"/>
          <p:cNvGrpSpPr/>
          <p:nvPr/>
        </p:nvGrpSpPr>
        <p:grpSpPr>
          <a:xfrm>
            <a:off x="4120995" y="-711543"/>
            <a:ext cx="130745" cy="1530127"/>
            <a:chOff x="3347921" y="16006"/>
            <a:chExt cx="98059" cy="1147595"/>
          </a:xfrm>
        </p:grpSpPr>
        <p:sp>
          <p:nvSpPr>
            <p:cNvPr id="27" name="Google Shape;27;p22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b="0" i="0" sz="25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2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b="0" i="0" sz="25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" name="Google Shape;29;p22"/>
          <p:cNvGrpSpPr/>
          <p:nvPr/>
        </p:nvGrpSpPr>
        <p:grpSpPr>
          <a:xfrm>
            <a:off x="6523695" y="-453482"/>
            <a:ext cx="161563" cy="1013993"/>
            <a:chOff x="5245196" y="3136513"/>
            <a:chExt cx="121172" cy="760495"/>
          </a:xfrm>
        </p:grpSpPr>
        <p:sp>
          <p:nvSpPr>
            <p:cNvPr id="30" name="Google Shape;30;p22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b="0" i="0" sz="25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2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b="0" i="0" sz="25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" name="Google Shape;32;p22"/>
          <p:cNvGrpSpPr/>
          <p:nvPr/>
        </p:nvGrpSpPr>
        <p:grpSpPr>
          <a:xfrm>
            <a:off x="334156" y="3203068"/>
            <a:ext cx="251533" cy="3291140"/>
            <a:chOff x="250617" y="2402301"/>
            <a:chExt cx="188650" cy="2468355"/>
          </a:xfrm>
        </p:grpSpPr>
        <p:sp>
          <p:nvSpPr>
            <p:cNvPr id="33" name="Google Shape;33;p22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b="0" i="0" sz="25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2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b="0" i="0" sz="25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2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b="0" i="0" sz="25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2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b="0" i="0" sz="25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" name="Google Shape;37;p22"/>
          <p:cNvSpPr/>
          <p:nvPr/>
        </p:nvSpPr>
        <p:spPr>
          <a:xfrm>
            <a:off x="11914302" y="14"/>
            <a:ext cx="11285" cy="3359516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b="0" i="0" sz="2533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2"/>
          <p:cNvSpPr/>
          <p:nvPr/>
        </p:nvSpPr>
        <p:spPr>
          <a:xfrm>
            <a:off x="862484" y="28595"/>
            <a:ext cx="11285" cy="2252092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b="0" i="0" sz="2533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" name="Google Shape;39;p22"/>
          <p:cNvGrpSpPr/>
          <p:nvPr/>
        </p:nvGrpSpPr>
        <p:grpSpPr>
          <a:xfrm>
            <a:off x="2718253" y="231877"/>
            <a:ext cx="76799" cy="1109065"/>
            <a:chOff x="2038689" y="173907"/>
            <a:chExt cx="57599" cy="831799"/>
          </a:xfrm>
        </p:grpSpPr>
        <p:sp>
          <p:nvSpPr>
            <p:cNvPr id="40" name="Google Shape;40;p22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b="0" i="0" sz="25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2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b="0" i="0" sz="25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type="title"/>
          </p:nvPr>
        </p:nvSpPr>
        <p:spPr>
          <a:xfrm>
            <a:off x="2716000" y="1995200"/>
            <a:ext cx="6760000" cy="28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/>
        </p:txBody>
      </p:sp>
      <p:sp>
        <p:nvSpPr>
          <p:cNvPr id="204" name="Google Shape;204;p31"/>
          <p:cNvSpPr/>
          <p:nvPr/>
        </p:nvSpPr>
        <p:spPr>
          <a:xfrm>
            <a:off x="1413942" y="1544851"/>
            <a:ext cx="161597" cy="161912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1"/>
          <p:cNvSpPr/>
          <p:nvPr/>
        </p:nvSpPr>
        <p:spPr>
          <a:xfrm>
            <a:off x="10399653" y="1221412"/>
            <a:ext cx="161912" cy="161912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1"/>
          <p:cNvSpPr/>
          <p:nvPr/>
        </p:nvSpPr>
        <p:spPr>
          <a:xfrm>
            <a:off x="7010578" y="3269874"/>
            <a:ext cx="76799" cy="767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1"/>
          <p:cNvSpPr/>
          <p:nvPr/>
        </p:nvSpPr>
        <p:spPr>
          <a:xfrm>
            <a:off x="367559" y="2076079"/>
            <a:ext cx="77112" cy="767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1"/>
          <p:cNvSpPr/>
          <p:nvPr/>
        </p:nvSpPr>
        <p:spPr>
          <a:xfrm>
            <a:off x="3077176" y="4003181"/>
            <a:ext cx="138781" cy="139096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1"/>
          <p:cNvSpPr/>
          <p:nvPr/>
        </p:nvSpPr>
        <p:spPr>
          <a:xfrm>
            <a:off x="11018231" y="3938241"/>
            <a:ext cx="138781" cy="139096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0" name="Google Shape;210;p31"/>
          <p:cNvGrpSpPr/>
          <p:nvPr/>
        </p:nvGrpSpPr>
        <p:grpSpPr>
          <a:xfrm>
            <a:off x="11018243" y="-579154"/>
            <a:ext cx="251848" cy="1575376"/>
            <a:chOff x="2877432" y="975334"/>
            <a:chExt cx="188886" cy="1181532"/>
          </a:xfrm>
        </p:grpSpPr>
        <p:sp>
          <p:nvSpPr>
            <p:cNvPr id="211" name="Google Shape;211;p3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3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3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4" name="Google Shape;214;p31"/>
          <p:cNvSpPr/>
          <p:nvPr/>
        </p:nvSpPr>
        <p:spPr>
          <a:xfrm>
            <a:off x="11314661" y="2152843"/>
            <a:ext cx="107336" cy="107301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1"/>
          <p:cNvSpPr/>
          <p:nvPr/>
        </p:nvSpPr>
        <p:spPr>
          <a:xfrm>
            <a:off x="8390672" y="1114146"/>
            <a:ext cx="107301" cy="107301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1"/>
          <p:cNvSpPr/>
          <p:nvPr/>
        </p:nvSpPr>
        <p:spPr>
          <a:xfrm>
            <a:off x="2371339" y="2875704"/>
            <a:ext cx="159991" cy="159955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" name="Google Shape;217;p31"/>
          <p:cNvGrpSpPr/>
          <p:nvPr/>
        </p:nvGrpSpPr>
        <p:grpSpPr>
          <a:xfrm>
            <a:off x="4120995" y="-711543"/>
            <a:ext cx="130745" cy="1530127"/>
            <a:chOff x="3347921" y="16006"/>
            <a:chExt cx="98059" cy="1147595"/>
          </a:xfrm>
        </p:grpSpPr>
        <p:sp>
          <p:nvSpPr>
            <p:cNvPr id="218" name="Google Shape;218;p31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31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0" name="Google Shape;220;p31"/>
          <p:cNvGrpSpPr/>
          <p:nvPr/>
        </p:nvGrpSpPr>
        <p:grpSpPr>
          <a:xfrm>
            <a:off x="6523695" y="-453482"/>
            <a:ext cx="161563" cy="1013993"/>
            <a:chOff x="5245196" y="3136513"/>
            <a:chExt cx="121172" cy="760495"/>
          </a:xfrm>
        </p:grpSpPr>
        <p:sp>
          <p:nvSpPr>
            <p:cNvPr id="221" name="Google Shape;221;p3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3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3" name="Google Shape;223;p31"/>
          <p:cNvGrpSpPr/>
          <p:nvPr/>
        </p:nvGrpSpPr>
        <p:grpSpPr>
          <a:xfrm>
            <a:off x="9290448" y="113920"/>
            <a:ext cx="177669" cy="2603169"/>
            <a:chOff x="6780548" y="337714"/>
            <a:chExt cx="133252" cy="1952377"/>
          </a:xfrm>
        </p:grpSpPr>
        <p:sp>
          <p:nvSpPr>
            <p:cNvPr id="224" name="Google Shape;224;p31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31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6" name="Google Shape;226;p31"/>
          <p:cNvGrpSpPr/>
          <p:nvPr/>
        </p:nvGrpSpPr>
        <p:grpSpPr>
          <a:xfrm>
            <a:off x="334156" y="3203068"/>
            <a:ext cx="251533" cy="3291140"/>
            <a:chOff x="250617" y="2402301"/>
            <a:chExt cx="188650" cy="2468355"/>
          </a:xfrm>
        </p:grpSpPr>
        <p:sp>
          <p:nvSpPr>
            <p:cNvPr id="227" name="Google Shape;227;p31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1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1" name="Google Shape;231;p31"/>
          <p:cNvGrpSpPr/>
          <p:nvPr/>
        </p:nvGrpSpPr>
        <p:grpSpPr>
          <a:xfrm>
            <a:off x="1309890" y="2260129"/>
            <a:ext cx="265649" cy="3771913"/>
            <a:chOff x="1608717" y="1280046"/>
            <a:chExt cx="199237" cy="2828935"/>
          </a:xfrm>
        </p:grpSpPr>
        <p:sp>
          <p:nvSpPr>
            <p:cNvPr id="232" name="Google Shape;232;p31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31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1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5" name="Google Shape;235;p31"/>
          <p:cNvSpPr/>
          <p:nvPr/>
        </p:nvSpPr>
        <p:spPr>
          <a:xfrm>
            <a:off x="862484" y="28595"/>
            <a:ext cx="11285" cy="2252092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6" name="Google Shape;236;p31"/>
          <p:cNvGrpSpPr/>
          <p:nvPr/>
        </p:nvGrpSpPr>
        <p:grpSpPr>
          <a:xfrm>
            <a:off x="2718253" y="231877"/>
            <a:ext cx="76799" cy="1109065"/>
            <a:chOff x="2038689" y="173907"/>
            <a:chExt cx="57599" cy="831799"/>
          </a:xfrm>
        </p:grpSpPr>
        <p:sp>
          <p:nvSpPr>
            <p:cNvPr id="237" name="Google Shape;237;p31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31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9" name="Google Shape;239;p31"/>
          <p:cNvGrpSpPr/>
          <p:nvPr/>
        </p:nvGrpSpPr>
        <p:grpSpPr>
          <a:xfrm>
            <a:off x="10677462" y="2811881"/>
            <a:ext cx="265335" cy="2853026"/>
            <a:chOff x="8008096" y="2108910"/>
            <a:chExt cx="199001" cy="2139770"/>
          </a:xfrm>
        </p:grpSpPr>
        <p:sp>
          <p:nvSpPr>
            <p:cNvPr id="240" name="Google Shape;240;p31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31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2" name="Google Shape;242;p31"/>
          <p:cNvSpPr/>
          <p:nvPr/>
        </p:nvSpPr>
        <p:spPr>
          <a:xfrm>
            <a:off x="3602692" y="1544868"/>
            <a:ext cx="161597" cy="161912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" name="Google Shape;243;p31"/>
          <p:cNvGrpSpPr/>
          <p:nvPr/>
        </p:nvGrpSpPr>
        <p:grpSpPr>
          <a:xfrm>
            <a:off x="5460195" y="-1146253"/>
            <a:ext cx="265335" cy="2853026"/>
            <a:chOff x="8008096" y="2108910"/>
            <a:chExt cx="199001" cy="2139770"/>
          </a:xfrm>
        </p:grpSpPr>
        <p:sp>
          <p:nvSpPr>
            <p:cNvPr id="244" name="Google Shape;244;p31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1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6" name="Google Shape;246;p31"/>
          <p:cNvGrpSpPr/>
          <p:nvPr/>
        </p:nvGrpSpPr>
        <p:grpSpPr>
          <a:xfrm>
            <a:off x="8444382" y="4939920"/>
            <a:ext cx="177669" cy="2603169"/>
            <a:chOff x="6780548" y="337714"/>
            <a:chExt cx="133252" cy="1952377"/>
          </a:xfrm>
        </p:grpSpPr>
        <p:sp>
          <p:nvSpPr>
            <p:cNvPr id="247" name="Google Shape;247;p31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9" name="Google Shape;249;p31"/>
          <p:cNvGrpSpPr/>
          <p:nvPr/>
        </p:nvGrpSpPr>
        <p:grpSpPr>
          <a:xfrm>
            <a:off x="3602695" y="4817018"/>
            <a:ext cx="161563" cy="1013993"/>
            <a:chOff x="5245196" y="3136513"/>
            <a:chExt cx="121172" cy="760495"/>
          </a:xfrm>
        </p:grpSpPr>
        <p:sp>
          <p:nvSpPr>
            <p:cNvPr id="250" name="Google Shape;250;p3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2" name="Google Shape;252;p31"/>
          <p:cNvSpPr/>
          <p:nvPr/>
        </p:nvSpPr>
        <p:spPr>
          <a:xfrm>
            <a:off x="7386031" y="6022291"/>
            <a:ext cx="138781" cy="139096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1"/>
          <p:cNvSpPr/>
          <p:nvPr/>
        </p:nvSpPr>
        <p:spPr>
          <a:xfrm>
            <a:off x="9325623" y="4505046"/>
            <a:ext cx="107301" cy="107301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 txBox="1"/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/>
        </p:txBody>
      </p:sp>
      <p:sp>
        <p:nvSpPr>
          <p:cNvPr id="256" name="Google Shape;256;p32"/>
          <p:cNvSpPr txBox="1"/>
          <p:nvPr>
            <p:ph idx="1" type="subTitle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sp>
        <p:nvSpPr>
          <p:cNvPr id="257" name="Google Shape;257;p32"/>
          <p:cNvSpPr txBox="1"/>
          <p:nvPr>
            <p:ph idx="2" type="body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 txBox="1"/>
          <p:nvPr>
            <p:ph type="ctrTitle"/>
          </p:nvPr>
        </p:nvSpPr>
        <p:spPr>
          <a:xfrm>
            <a:off x="4091567" y="4100433"/>
            <a:ext cx="4074400" cy="7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/>
        </p:txBody>
      </p:sp>
      <p:sp>
        <p:nvSpPr>
          <p:cNvPr id="260" name="Google Shape;260;p33"/>
          <p:cNvSpPr txBox="1"/>
          <p:nvPr>
            <p:ph idx="1" type="subTitle"/>
          </p:nvPr>
        </p:nvSpPr>
        <p:spPr>
          <a:xfrm>
            <a:off x="3110667" y="2398767"/>
            <a:ext cx="5970800" cy="105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/>
        </p:txBody>
      </p:sp>
      <p:sp>
        <p:nvSpPr>
          <p:cNvPr id="261" name="Google Shape;261;p33"/>
          <p:cNvSpPr/>
          <p:nvPr/>
        </p:nvSpPr>
        <p:spPr>
          <a:xfrm>
            <a:off x="2161559" y="3854151"/>
            <a:ext cx="161597" cy="161912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3"/>
          <p:cNvSpPr/>
          <p:nvPr/>
        </p:nvSpPr>
        <p:spPr>
          <a:xfrm>
            <a:off x="1651653" y="2809179"/>
            <a:ext cx="161912" cy="161912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3"/>
          <p:cNvSpPr/>
          <p:nvPr/>
        </p:nvSpPr>
        <p:spPr>
          <a:xfrm>
            <a:off x="11613365" y="6428661"/>
            <a:ext cx="130745" cy="131060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3"/>
          <p:cNvSpPr/>
          <p:nvPr/>
        </p:nvSpPr>
        <p:spPr>
          <a:xfrm>
            <a:off x="367559" y="2076079"/>
            <a:ext cx="77112" cy="767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3"/>
          <p:cNvSpPr/>
          <p:nvPr/>
        </p:nvSpPr>
        <p:spPr>
          <a:xfrm>
            <a:off x="11018231" y="3938241"/>
            <a:ext cx="138781" cy="139096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6" name="Google Shape;266;p33"/>
          <p:cNvGrpSpPr/>
          <p:nvPr/>
        </p:nvGrpSpPr>
        <p:grpSpPr>
          <a:xfrm>
            <a:off x="10956009" y="4769030"/>
            <a:ext cx="251848" cy="1575376"/>
            <a:chOff x="2877432" y="975334"/>
            <a:chExt cx="188886" cy="1181532"/>
          </a:xfrm>
        </p:grpSpPr>
        <p:sp>
          <p:nvSpPr>
            <p:cNvPr id="267" name="Google Shape;267;p33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3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3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0" name="Google Shape;270;p33"/>
          <p:cNvSpPr/>
          <p:nvPr/>
        </p:nvSpPr>
        <p:spPr>
          <a:xfrm>
            <a:off x="11625061" y="1553176"/>
            <a:ext cx="107336" cy="107301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1" name="Google Shape;271;p33"/>
          <p:cNvGrpSpPr/>
          <p:nvPr/>
        </p:nvGrpSpPr>
        <p:grpSpPr>
          <a:xfrm>
            <a:off x="10025796" y="4324424"/>
            <a:ext cx="130745" cy="1530127"/>
            <a:chOff x="3347921" y="16006"/>
            <a:chExt cx="98059" cy="1147595"/>
          </a:xfrm>
        </p:grpSpPr>
        <p:sp>
          <p:nvSpPr>
            <p:cNvPr id="272" name="Google Shape;272;p33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" name="Google Shape;274;p33"/>
          <p:cNvGrpSpPr/>
          <p:nvPr/>
        </p:nvGrpSpPr>
        <p:grpSpPr>
          <a:xfrm>
            <a:off x="1074428" y="3938218"/>
            <a:ext cx="161563" cy="1013993"/>
            <a:chOff x="5245196" y="3136513"/>
            <a:chExt cx="121172" cy="760495"/>
          </a:xfrm>
        </p:grpSpPr>
        <p:sp>
          <p:nvSpPr>
            <p:cNvPr id="275" name="Google Shape;275;p33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3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7" name="Google Shape;277;p33"/>
          <p:cNvGrpSpPr/>
          <p:nvPr/>
        </p:nvGrpSpPr>
        <p:grpSpPr>
          <a:xfrm>
            <a:off x="334156" y="3203068"/>
            <a:ext cx="251533" cy="3291140"/>
            <a:chOff x="250617" y="2402301"/>
            <a:chExt cx="188650" cy="2468355"/>
          </a:xfrm>
        </p:grpSpPr>
        <p:sp>
          <p:nvSpPr>
            <p:cNvPr id="278" name="Google Shape;278;p33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33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33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33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2" name="Google Shape;282;p33"/>
          <p:cNvSpPr/>
          <p:nvPr/>
        </p:nvSpPr>
        <p:spPr>
          <a:xfrm>
            <a:off x="11076286" y="-511969"/>
            <a:ext cx="11285" cy="3359516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3"/>
          <p:cNvSpPr/>
          <p:nvPr/>
        </p:nvSpPr>
        <p:spPr>
          <a:xfrm>
            <a:off x="862484" y="28595"/>
            <a:ext cx="11285" cy="2252092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33"/>
          <p:cNvGrpSpPr/>
          <p:nvPr/>
        </p:nvGrpSpPr>
        <p:grpSpPr>
          <a:xfrm>
            <a:off x="2718253" y="231877"/>
            <a:ext cx="76799" cy="1109065"/>
            <a:chOff x="2038689" y="173907"/>
            <a:chExt cx="57599" cy="831799"/>
          </a:xfrm>
        </p:grpSpPr>
        <p:sp>
          <p:nvSpPr>
            <p:cNvPr id="285" name="Google Shape;285;p33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3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p33"/>
          <p:cNvSpPr/>
          <p:nvPr/>
        </p:nvSpPr>
        <p:spPr>
          <a:xfrm>
            <a:off x="10109787" y="2446045"/>
            <a:ext cx="161912" cy="161912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" name="Google Shape;288;p33"/>
          <p:cNvGrpSpPr/>
          <p:nvPr/>
        </p:nvGrpSpPr>
        <p:grpSpPr>
          <a:xfrm>
            <a:off x="6560227" y="-661988"/>
            <a:ext cx="251848" cy="1575376"/>
            <a:chOff x="2877432" y="975334"/>
            <a:chExt cx="188886" cy="1181532"/>
          </a:xfrm>
        </p:grpSpPr>
        <p:sp>
          <p:nvSpPr>
            <p:cNvPr id="289" name="Google Shape;289;p33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33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33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2" name="Google Shape;292;p33"/>
          <p:cNvSpPr/>
          <p:nvPr/>
        </p:nvSpPr>
        <p:spPr>
          <a:xfrm>
            <a:off x="9446406" y="732763"/>
            <a:ext cx="107301" cy="107301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3" name="Google Shape;293;p33"/>
          <p:cNvGrpSpPr/>
          <p:nvPr/>
        </p:nvGrpSpPr>
        <p:grpSpPr>
          <a:xfrm>
            <a:off x="4040628" y="-298465"/>
            <a:ext cx="161563" cy="1013993"/>
            <a:chOff x="5245196" y="3136513"/>
            <a:chExt cx="121172" cy="760495"/>
          </a:xfrm>
        </p:grpSpPr>
        <p:sp>
          <p:nvSpPr>
            <p:cNvPr id="294" name="Google Shape;294;p33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3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6" name="Google Shape;296;p33"/>
          <p:cNvGrpSpPr/>
          <p:nvPr/>
        </p:nvGrpSpPr>
        <p:grpSpPr>
          <a:xfrm>
            <a:off x="3075057" y="3425629"/>
            <a:ext cx="265649" cy="3771913"/>
            <a:chOff x="1608717" y="1280046"/>
            <a:chExt cx="199237" cy="2828935"/>
          </a:xfrm>
        </p:grpSpPr>
        <p:sp>
          <p:nvSpPr>
            <p:cNvPr id="297" name="Google Shape;297;p33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3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3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4"/>
          <p:cNvSpPr/>
          <p:nvPr/>
        </p:nvSpPr>
        <p:spPr>
          <a:xfrm>
            <a:off x="9508517" y="487133"/>
            <a:ext cx="222867" cy="222867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4"/>
          <p:cNvSpPr/>
          <p:nvPr/>
        </p:nvSpPr>
        <p:spPr>
          <a:xfrm>
            <a:off x="11204251" y="291167"/>
            <a:ext cx="144867" cy="144867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4"/>
          <p:cNvSpPr/>
          <p:nvPr/>
        </p:nvSpPr>
        <p:spPr>
          <a:xfrm>
            <a:off x="10369051" y="483434"/>
            <a:ext cx="69967" cy="69933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4"/>
          <p:cNvSpPr/>
          <p:nvPr/>
        </p:nvSpPr>
        <p:spPr>
          <a:xfrm>
            <a:off x="11385918" y="721267"/>
            <a:ext cx="219133" cy="219133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5" name="Google Shape;305;p34"/>
          <p:cNvGrpSpPr/>
          <p:nvPr/>
        </p:nvGrpSpPr>
        <p:grpSpPr>
          <a:xfrm>
            <a:off x="8834845" y="-219415"/>
            <a:ext cx="161563" cy="1013993"/>
            <a:chOff x="5245196" y="3136513"/>
            <a:chExt cx="121172" cy="760495"/>
          </a:xfrm>
        </p:grpSpPr>
        <p:sp>
          <p:nvSpPr>
            <p:cNvPr id="306" name="Google Shape;306;p3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8" name="Google Shape;308;p34"/>
          <p:cNvSpPr/>
          <p:nvPr/>
        </p:nvSpPr>
        <p:spPr>
          <a:xfrm>
            <a:off x="424284" y="5891867"/>
            <a:ext cx="144867" cy="144867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4"/>
          <p:cNvSpPr/>
          <p:nvPr/>
        </p:nvSpPr>
        <p:spPr>
          <a:xfrm>
            <a:off x="605951" y="6321967"/>
            <a:ext cx="219133" cy="219133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4"/>
          <p:cNvSpPr txBox="1"/>
          <p:nvPr>
            <p:ph type="ctrTitle"/>
          </p:nvPr>
        </p:nvSpPr>
        <p:spPr>
          <a:xfrm>
            <a:off x="1188301" y="1689933"/>
            <a:ext cx="2508400" cy="8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1" name="Google Shape;311;p34"/>
          <p:cNvSpPr txBox="1"/>
          <p:nvPr>
            <p:ph idx="1" type="subTitle"/>
          </p:nvPr>
        </p:nvSpPr>
        <p:spPr>
          <a:xfrm>
            <a:off x="1188301" y="4654800"/>
            <a:ext cx="25084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2" name="Google Shape;312;p34"/>
          <p:cNvSpPr txBox="1"/>
          <p:nvPr>
            <p:ph idx="2" type="ctrTitle"/>
          </p:nvPr>
        </p:nvSpPr>
        <p:spPr>
          <a:xfrm>
            <a:off x="4670897" y="1689933"/>
            <a:ext cx="2508400" cy="8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3" name="Google Shape;313;p34"/>
          <p:cNvSpPr txBox="1"/>
          <p:nvPr>
            <p:ph idx="3" type="subTitle"/>
          </p:nvPr>
        </p:nvSpPr>
        <p:spPr>
          <a:xfrm>
            <a:off x="4670897" y="4654800"/>
            <a:ext cx="25084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4" name="Google Shape;314;p34"/>
          <p:cNvSpPr txBox="1"/>
          <p:nvPr>
            <p:ph idx="4" type="ctrTitle"/>
          </p:nvPr>
        </p:nvSpPr>
        <p:spPr>
          <a:xfrm>
            <a:off x="8166125" y="1689933"/>
            <a:ext cx="2508400" cy="8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5" name="Google Shape;315;p34"/>
          <p:cNvSpPr txBox="1"/>
          <p:nvPr>
            <p:ph idx="5" type="subTitle"/>
          </p:nvPr>
        </p:nvSpPr>
        <p:spPr>
          <a:xfrm>
            <a:off x="8166125" y="4654800"/>
            <a:ext cx="25084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6" name="Google Shape;316;p34"/>
          <p:cNvSpPr txBox="1"/>
          <p:nvPr>
            <p:ph idx="6"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6ea6778329_2_12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1" name="Google Shape;321;g36ea6778329_2_12"/>
          <p:cNvSpPr txBox="1"/>
          <p:nvPr>
            <p:ph idx="1"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spcBef>
                <a:spcPts val="36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322" name="Google Shape;322;g36ea6778329_2_12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g36ea6778329_2_12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g36ea6778329_2_12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3"/>
          <p:cNvSpPr/>
          <p:nvPr/>
        </p:nvSpPr>
        <p:spPr>
          <a:xfrm>
            <a:off x="9603187" y="1221412"/>
            <a:ext cx="161912" cy="161912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23"/>
          <p:cNvSpPr/>
          <p:nvPr/>
        </p:nvSpPr>
        <p:spPr>
          <a:xfrm>
            <a:off x="11018231" y="3938241"/>
            <a:ext cx="138781" cy="139096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" name="Google Shape;45;p23"/>
          <p:cNvGrpSpPr/>
          <p:nvPr/>
        </p:nvGrpSpPr>
        <p:grpSpPr>
          <a:xfrm>
            <a:off x="11018243" y="-579154"/>
            <a:ext cx="251848" cy="1575376"/>
            <a:chOff x="2877432" y="975334"/>
            <a:chExt cx="188886" cy="1181532"/>
          </a:xfrm>
        </p:grpSpPr>
        <p:sp>
          <p:nvSpPr>
            <p:cNvPr id="46" name="Google Shape;46;p23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3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3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" name="Google Shape;49;p23"/>
          <p:cNvSpPr/>
          <p:nvPr/>
        </p:nvSpPr>
        <p:spPr>
          <a:xfrm>
            <a:off x="11314661" y="2152843"/>
            <a:ext cx="107336" cy="107301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" name="Google Shape;50;p23"/>
          <p:cNvGrpSpPr/>
          <p:nvPr/>
        </p:nvGrpSpPr>
        <p:grpSpPr>
          <a:xfrm>
            <a:off x="4858531" y="-581597"/>
            <a:ext cx="177669" cy="2603169"/>
            <a:chOff x="6780548" y="337714"/>
            <a:chExt cx="133252" cy="1952377"/>
          </a:xfrm>
        </p:grpSpPr>
        <p:sp>
          <p:nvSpPr>
            <p:cNvPr id="51" name="Google Shape;51;p23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3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" name="Google Shape;53;p23"/>
          <p:cNvSpPr/>
          <p:nvPr/>
        </p:nvSpPr>
        <p:spPr>
          <a:xfrm>
            <a:off x="11914302" y="14"/>
            <a:ext cx="11285" cy="3359516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" name="Google Shape;54;p23"/>
          <p:cNvGrpSpPr/>
          <p:nvPr/>
        </p:nvGrpSpPr>
        <p:grpSpPr>
          <a:xfrm>
            <a:off x="10677462" y="2811881"/>
            <a:ext cx="265335" cy="2853026"/>
            <a:chOff x="8008096" y="2108910"/>
            <a:chExt cx="199001" cy="2139770"/>
          </a:xfrm>
        </p:grpSpPr>
        <p:sp>
          <p:nvSpPr>
            <p:cNvPr id="55" name="Google Shape;55;p2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" name="Google Shape;57;p23"/>
          <p:cNvGrpSpPr/>
          <p:nvPr/>
        </p:nvGrpSpPr>
        <p:grpSpPr>
          <a:xfrm>
            <a:off x="694662" y="1455398"/>
            <a:ext cx="265335" cy="2853026"/>
            <a:chOff x="8008096" y="2108910"/>
            <a:chExt cx="199001" cy="2139770"/>
          </a:xfrm>
        </p:grpSpPr>
        <p:sp>
          <p:nvSpPr>
            <p:cNvPr id="58" name="Google Shape;58;p2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2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" name="Google Shape;60;p23"/>
          <p:cNvSpPr txBox="1"/>
          <p:nvPr>
            <p:ph type="ctrTitle"/>
          </p:nvPr>
        </p:nvSpPr>
        <p:spPr>
          <a:xfrm>
            <a:off x="2708383" y="2323700"/>
            <a:ext cx="3496000" cy="11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6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1" name="Google Shape;61;p23"/>
          <p:cNvSpPr txBox="1"/>
          <p:nvPr>
            <p:ph idx="1" type="subTitle"/>
          </p:nvPr>
        </p:nvSpPr>
        <p:spPr>
          <a:xfrm>
            <a:off x="2388783" y="3223267"/>
            <a:ext cx="4135200" cy="1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2" name="Google Shape;62;p23"/>
          <p:cNvSpPr txBox="1"/>
          <p:nvPr>
            <p:ph idx="2" type="title"/>
          </p:nvPr>
        </p:nvSpPr>
        <p:spPr>
          <a:xfrm>
            <a:off x="7779867" y="2829633"/>
            <a:ext cx="13080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4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4"/>
          <p:cNvSpPr txBox="1"/>
          <p:nvPr>
            <p:ph idx="1" type="body"/>
          </p:nvPr>
        </p:nvSpPr>
        <p:spPr>
          <a:xfrm>
            <a:off x="796500" y="1418033"/>
            <a:ext cx="5211600" cy="50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600"/>
            </a:lvl1pPr>
            <a:lvl2pPr indent="-292100" lvl="1" marL="914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65" name="Google Shape;65;p24"/>
          <p:cNvSpPr txBox="1"/>
          <p:nvPr>
            <p:ph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66" name="Google Shape;66;p24"/>
          <p:cNvSpPr txBox="1"/>
          <p:nvPr>
            <p:ph idx="2" type="body"/>
          </p:nvPr>
        </p:nvSpPr>
        <p:spPr>
          <a:xfrm>
            <a:off x="6253500" y="1418033"/>
            <a:ext cx="5211600" cy="50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600"/>
            </a:lvl1pPr>
            <a:lvl2pPr indent="-292100" lvl="1" marL="914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67" name="Google Shape;67;p24"/>
          <p:cNvSpPr/>
          <p:nvPr/>
        </p:nvSpPr>
        <p:spPr>
          <a:xfrm>
            <a:off x="11773233" y="1498268"/>
            <a:ext cx="144867" cy="144833"/>
          </a:xfrm>
          <a:custGeom>
            <a:rect b="b" l="l" r="r" t="t"/>
            <a:pathLst>
              <a:path extrusionOk="0" h="4345" w="4346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4"/>
          <p:cNvSpPr/>
          <p:nvPr/>
        </p:nvSpPr>
        <p:spPr>
          <a:xfrm>
            <a:off x="12208333" y="1787267"/>
            <a:ext cx="148600" cy="147967"/>
          </a:xfrm>
          <a:custGeom>
            <a:rect b="b" l="l" r="r" t="t"/>
            <a:pathLst>
              <a:path extrusionOk="0" h="4439" w="4458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4"/>
          <p:cNvSpPr/>
          <p:nvPr/>
        </p:nvSpPr>
        <p:spPr>
          <a:xfrm>
            <a:off x="7746468" y="285868"/>
            <a:ext cx="144833" cy="144833"/>
          </a:xfrm>
          <a:custGeom>
            <a:rect b="b" l="l" r="r" t="t"/>
            <a:pathLst>
              <a:path extrusionOk="0" h="4345" w="4345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4"/>
          <p:cNvSpPr/>
          <p:nvPr/>
        </p:nvSpPr>
        <p:spPr>
          <a:xfrm>
            <a:off x="9439734" y="560118"/>
            <a:ext cx="219767" cy="219167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4"/>
          <p:cNvSpPr/>
          <p:nvPr/>
        </p:nvSpPr>
        <p:spPr>
          <a:xfrm>
            <a:off x="10603601" y="371351"/>
            <a:ext cx="59967" cy="59333"/>
          </a:xfrm>
          <a:custGeom>
            <a:rect b="b" l="l" r="r" t="t"/>
            <a:pathLst>
              <a:path extrusionOk="0" h="1780" w="1799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4"/>
          <p:cNvSpPr/>
          <p:nvPr/>
        </p:nvSpPr>
        <p:spPr>
          <a:xfrm>
            <a:off x="9829934" y="-92433"/>
            <a:ext cx="207900" cy="207900"/>
          </a:xfrm>
          <a:custGeom>
            <a:rect b="b" l="l" r="r" t="t"/>
            <a:pathLst>
              <a:path extrusionOk="0" h="6237" w="6237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4"/>
          <p:cNvSpPr/>
          <p:nvPr/>
        </p:nvSpPr>
        <p:spPr>
          <a:xfrm>
            <a:off x="11285701" y="473400"/>
            <a:ext cx="207900" cy="208533"/>
          </a:xfrm>
          <a:custGeom>
            <a:rect b="b" l="l" r="r" t="t"/>
            <a:pathLst>
              <a:path extrusionOk="0" h="6256" w="6237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4"/>
          <p:cNvSpPr/>
          <p:nvPr/>
        </p:nvSpPr>
        <p:spPr>
          <a:xfrm>
            <a:off x="9685701" y="809818"/>
            <a:ext cx="163567" cy="163567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4"/>
          <p:cNvSpPr/>
          <p:nvPr/>
        </p:nvSpPr>
        <p:spPr>
          <a:xfrm>
            <a:off x="8398467" y="1210167"/>
            <a:ext cx="207900" cy="207867"/>
          </a:xfrm>
          <a:custGeom>
            <a:rect b="b" l="l" r="r" t="t"/>
            <a:pathLst>
              <a:path extrusionOk="0" h="6236" w="6237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4"/>
          <p:cNvSpPr/>
          <p:nvPr/>
        </p:nvSpPr>
        <p:spPr>
          <a:xfrm>
            <a:off x="-110666" y="6053951"/>
            <a:ext cx="219767" cy="219167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4"/>
          <p:cNvSpPr/>
          <p:nvPr/>
        </p:nvSpPr>
        <p:spPr>
          <a:xfrm>
            <a:off x="135301" y="6303651"/>
            <a:ext cx="163567" cy="163567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/>
          <p:nvPr>
            <p:ph idx="1" type="subTitle"/>
          </p:nvPr>
        </p:nvSpPr>
        <p:spPr>
          <a:xfrm>
            <a:off x="8572036" y="5106240"/>
            <a:ext cx="32376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0" name="Google Shape;80;p25"/>
          <p:cNvSpPr/>
          <p:nvPr/>
        </p:nvSpPr>
        <p:spPr>
          <a:xfrm>
            <a:off x="10196500" y="1266133"/>
            <a:ext cx="222867" cy="222867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5"/>
          <p:cNvSpPr/>
          <p:nvPr/>
        </p:nvSpPr>
        <p:spPr>
          <a:xfrm>
            <a:off x="11981133" y="548900"/>
            <a:ext cx="144867" cy="144867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5"/>
          <p:cNvSpPr/>
          <p:nvPr/>
        </p:nvSpPr>
        <p:spPr>
          <a:xfrm>
            <a:off x="11145934" y="741167"/>
            <a:ext cx="69967" cy="69933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5"/>
          <p:cNvSpPr/>
          <p:nvPr/>
        </p:nvSpPr>
        <p:spPr>
          <a:xfrm>
            <a:off x="12162800" y="979000"/>
            <a:ext cx="219133" cy="219133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5"/>
          <p:cNvSpPr/>
          <p:nvPr/>
        </p:nvSpPr>
        <p:spPr>
          <a:xfrm>
            <a:off x="11731467" y="1451534"/>
            <a:ext cx="207900" cy="208500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5"/>
          <p:cNvSpPr/>
          <p:nvPr/>
        </p:nvSpPr>
        <p:spPr>
          <a:xfrm>
            <a:off x="8132457" y="-200800"/>
            <a:ext cx="128060" cy="127283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5"/>
          <p:cNvSpPr/>
          <p:nvPr/>
        </p:nvSpPr>
        <p:spPr>
          <a:xfrm>
            <a:off x="8936698" y="592715"/>
            <a:ext cx="127324" cy="127283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5"/>
          <p:cNvSpPr/>
          <p:nvPr/>
        </p:nvSpPr>
        <p:spPr>
          <a:xfrm>
            <a:off x="7873301" y="190963"/>
            <a:ext cx="109679" cy="10967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5"/>
          <p:cNvSpPr/>
          <p:nvPr/>
        </p:nvSpPr>
        <p:spPr>
          <a:xfrm>
            <a:off x="381000" y="6056867"/>
            <a:ext cx="69967" cy="69933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5"/>
          <p:cNvSpPr/>
          <p:nvPr/>
        </p:nvSpPr>
        <p:spPr>
          <a:xfrm>
            <a:off x="585534" y="6404534"/>
            <a:ext cx="207900" cy="208500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5"/>
          <p:cNvSpPr txBox="1"/>
          <p:nvPr>
            <p:ph type="ctrTitle"/>
          </p:nvPr>
        </p:nvSpPr>
        <p:spPr>
          <a:xfrm>
            <a:off x="1294419" y="4529067"/>
            <a:ext cx="28700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91" name="Google Shape;91;p25"/>
          <p:cNvSpPr txBox="1"/>
          <p:nvPr>
            <p:ph idx="2" type="subTitle"/>
          </p:nvPr>
        </p:nvSpPr>
        <p:spPr>
          <a:xfrm>
            <a:off x="1294419" y="5106240"/>
            <a:ext cx="32376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2" name="Google Shape;92;p25"/>
          <p:cNvSpPr txBox="1"/>
          <p:nvPr>
            <p:ph idx="3" type="title"/>
          </p:nvPr>
        </p:nvSpPr>
        <p:spPr>
          <a:xfrm>
            <a:off x="1294419" y="3527849"/>
            <a:ext cx="23384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4" type="ctrTitle"/>
          </p:nvPr>
        </p:nvSpPr>
        <p:spPr>
          <a:xfrm>
            <a:off x="4920464" y="4529067"/>
            <a:ext cx="18488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5" type="subTitle"/>
          </p:nvPr>
        </p:nvSpPr>
        <p:spPr>
          <a:xfrm>
            <a:off x="4920455" y="5106240"/>
            <a:ext cx="32376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6" type="title"/>
          </p:nvPr>
        </p:nvSpPr>
        <p:spPr>
          <a:xfrm>
            <a:off x="4920455" y="3527849"/>
            <a:ext cx="23384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7" type="ctrTitle"/>
          </p:nvPr>
        </p:nvSpPr>
        <p:spPr>
          <a:xfrm>
            <a:off x="825100" y="548900"/>
            <a:ext cx="6101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8" type="ctrTitle"/>
          </p:nvPr>
        </p:nvSpPr>
        <p:spPr>
          <a:xfrm>
            <a:off x="8571248" y="4503651"/>
            <a:ext cx="30024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9" type="title"/>
          </p:nvPr>
        </p:nvSpPr>
        <p:spPr>
          <a:xfrm>
            <a:off x="8571248" y="3527849"/>
            <a:ext cx="23384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13" type="ctrTitle"/>
          </p:nvPr>
        </p:nvSpPr>
        <p:spPr>
          <a:xfrm>
            <a:off x="8572036" y="4529067"/>
            <a:ext cx="30024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"/>
          <p:cNvSpPr txBox="1"/>
          <p:nvPr>
            <p:ph idx="1" type="body"/>
          </p:nvPr>
        </p:nvSpPr>
        <p:spPr>
          <a:xfrm>
            <a:off x="825100" y="2238900"/>
            <a:ext cx="4712400" cy="27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p26"/>
          <p:cNvSpPr txBox="1"/>
          <p:nvPr>
            <p:ph type="ctrTitle"/>
          </p:nvPr>
        </p:nvSpPr>
        <p:spPr>
          <a:xfrm>
            <a:off x="825100" y="548900"/>
            <a:ext cx="35820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03" name="Google Shape;103;p26"/>
          <p:cNvSpPr/>
          <p:nvPr/>
        </p:nvSpPr>
        <p:spPr>
          <a:xfrm>
            <a:off x="960000" y="6253500"/>
            <a:ext cx="222867" cy="222867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6"/>
          <p:cNvSpPr/>
          <p:nvPr/>
        </p:nvSpPr>
        <p:spPr>
          <a:xfrm>
            <a:off x="2744633" y="5536267"/>
            <a:ext cx="144867" cy="144867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6"/>
          <p:cNvSpPr/>
          <p:nvPr/>
        </p:nvSpPr>
        <p:spPr>
          <a:xfrm>
            <a:off x="1909434" y="5728534"/>
            <a:ext cx="69967" cy="69933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6"/>
          <p:cNvSpPr/>
          <p:nvPr/>
        </p:nvSpPr>
        <p:spPr>
          <a:xfrm>
            <a:off x="2926300" y="5966367"/>
            <a:ext cx="219133" cy="219133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6"/>
          <p:cNvSpPr/>
          <p:nvPr/>
        </p:nvSpPr>
        <p:spPr>
          <a:xfrm>
            <a:off x="2113967" y="6260685"/>
            <a:ext cx="207900" cy="208500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8" name="Google Shape;108;p26"/>
          <p:cNvGrpSpPr/>
          <p:nvPr/>
        </p:nvGrpSpPr>
        <p:grpSpPr>
          <a:xfrm>
            <a:off x="10864696" y="4006124"/>
            <a:ext cx="130745" cy="1530127"/>
            <a:chOff x="3347921" y="16006"/>
            <a:chExt cx="98059" cy="1147595"/>
          </a:xfrm>
        </p:grpSpPr>
        <p:sp>
          <p:nvSpPr>
            <p:cNvPr id="109" name="Google Shape;109;p26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6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" name="Google Shape;111;p26"/>
          <p:cNvGrpSpPr/>
          <p:nvPr/>
        </p:nvGrpSpPr>
        <p:grpSpPr>
          <a:xfrm>
            <a:off x="375228" y="5025685"/>
            <a:ext cx="161563" cy="1013993"/>
            <a:chOff x="5245196" y="3136513"/>
            <a:chExt cx="121172" cy="760495"/>
          </a:xfrm>
        </p:grpSpPr>
        <p:sp>
          <p:nvSpPr>
            <p:cNvPr id="112" name="Google Shape;112;p26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6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" name="Google Shape;114;p26"/>
          <p:cNvGrpSpPr/>
          <p:nvPr/>
        </p:nvGrpSpPr>
        <p:grpSpPr>
          <a:xfrm>
            <a:off x="11379653" y="5426177"/>
            <a:ext cx="76799" cy="1109065"/>
            <a:chOff x="2038689" y="173907"/>
            <a:chExt cx="57599" cy="831799"/>
          </a:xfrm>
        </p:grpSpPr>
        <p:sp>
          <p:nvSpPr>
            <p:cNvPr id="115" name="Google Shape;115;p26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6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" name="Google Shape;117;p26"/>
          <p:cNvSpPr/>
          <p:nvPr/>
        </p:nvSpPr>
        <p:spPr>
          <a:xfrm>
            <a:off x="10248134" y="6091834"/>
            <a:ext cx="219133" cy="219133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6"/>
          <p:cNvSpPr/>
          <p:nvPr/>
        </p:nvSpPr>
        <p:spPr>
          <a:xfrm>
            <a:off x="11824167" y="5025685"/>
            <a:ext cx="207900" cy="208500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/>
          <p:nvPr>
            <p:ph type="ctrTitle"/>
          </p:nvPr>
        </p:nvSpPr>
        <p:spPr>
          <a:xfrm>
            <a:off x="1624721" y="1830927"/>
            <a:ext cx="2508400" cy="8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667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" type="subTitle"/>
          </p:nvPr>
        </p:nvSpPr>
        <p:spPr>
          <a:xfrm>
            <a:off x="1624721" y="2487327"/>
            <a:ext cx="2508400" cy="8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2" name="Google Shape;122;p27"/>
          <p:cNvSpPr txBox="1"/>
          <p:nvPr>
            <p:ph idx="2" type="ctrTitle"/>
          </p:nvPr>
        </p:nvSpPr>
        <p:spPr>
          <a:xfrm>
            <a:off x="8072740" y="1830927"/>
            <a:ext cx="2508400" cy="8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667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23" name="Google Shape;123;p27"/>
          <p:cNvSpPr txBox="1"/>
          <p:nvPr>
            <p:ph idx="3" type="subTitle"/>
          </p:nvPr>
        </p:nvSpPr>
        <p:spPr>
          <a:xfrm>
            <a:off x="8072740" y="2487327"/>
            <a:ext cx="2508400" cy="8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4" name="Google Shape;124;p27"/>
          <p:cNvSpPr txBox="1"/>
          <p:nvPr>
            <p:ph idx="4" type="ctrTitle"/>
          </p:nvPr>
        </p:nvSpPr>
        <p:spPr>
          <a:xfrm>
            <a:off x="1624721" y="3705075"/>
            <a:ext cx="2508400" cy="8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667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25" name="Google Shape;125;p27"/>
          <p:cNvSpPr txBox="1"/>
          <p:nvPr>
            <p:ph idx="5" type="subTitle"/>
          </p:nvPr>
        </p:nvSpPr>
        <p:spPr>
          <a:xfrm>
            <a:off x="1489121" y="4361475"/>
            <a:ext cx="2779600" cy="8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6" name="Google Shape;126;p27"/>
          <p:cNvSpPr txBox="1"/>
          <p:nvPr>
            <p:ph idx="6" type="ctrTitle"/>
          </p:nvPr>
        </p:nvSpPr>
        <p:spPr>
          <a:xfrm>
            <a:off x="8072740" y="3705075"/>
            <a:ext cx="2508400" cy="8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667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27" name="Google Shape;127;p27"/>
          <p:cNvSpPr txBox="1"/>
          <p:nvPr>
            <p:ph idx="7" type="subTitle"/>
          </p:nvPr>
        </p:nvSpPr>
        <p:spPr>
          <a:xfrm>
            <a:off x="8072740" y="4361475"/>
            <a:ext cx="2508400" cy="8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8" name="Google Shape;128;p27"/>
          <p:cNvSpPr txBox="1"/>
          <p:nvPr>
            <p:ph idx="8"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29" name="Google Shape;129;p27"/>
          <p:cNvSpPr/>
          <p:nvPr/>
        </p:nvSpPr>
        <p:spPr>
          <a:xfrm>
            <a:off x="10196500" y="1266133"/>
            <a:ext cx="222867" cy="222867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7"/>
          <p:cNvSpPr/>
          <p:nvPr/>
        </p:nvSpPr>
        <p:spPr>
          <a:xfrm>
            <a:off x="11981133" y="548900"/>
            <a:ext cx="144867" cy="144867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7"/>
          <p:cNvSpPr/>
          <p:nvPr/>
        </p:nvSpPr>
        <p:spPr>
          <a:xfrm>
            <a:off x="11145934" y="741167"/>
            <a:ext cx="69967" cy="69933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7"/>
          <p:cNvSpPr/>
          <p:nvPr/>
        </p:nvSpPr>
        <p:spPr>
          <a:xfrm>
            <a:off x="12162800" y="979000"/>
            <a:ext cx="219133" cy="219133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7"/>
          <p:cNvSpPr/>
          <p:nvPr/>
        </p:nvSpPr>
        <p:spPr>
          <a:xfrm>
            <a:off x="11731467" y="1451534"/>
            <a:ext cx="207900" cy="208500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7"/>
          <p:cNvSpPr/>
          <p:nvPr/>
        </p:nvSpPr>
        <p:spPr>
          <a:xfrm>
            <a:off x="8132457" y="-200800"/>
            <a:ext cx="128060" cy="127283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7"/>
          <p:cNvSpPr/>
          <p:nvPr/>
        </p:nvSpPr>
        <p:spPr>
          <a:xfrm>
            <a:off x="8936698" y="592715"/>
            <a:ext cx="127324" cy="127283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7"/>
          <p:cNvSpPr/>
          <p:nvPr/>
        </p:nvSpPr>
        <p:spPr>
          <a:xfrm>
            <a:off x="7873301" y="190963"/>
            <a:ext cx="109679" cy="10967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7"/>
          <p:cNvSpPr/>
          <p:nvPr/>
        </p:nvSpPr>
        <p:spPr>
          <a:xfrm>
            <a:off x="404800" y="5868967"/>
            <a:ext cx="222867" cy="222867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7"/>
          <p:cNvSpPr/>
          <p:nvPr/>
        </p:nvSpPr>
        <p:spPr>
          <a:xfrm>
            <a:off x="1088867" y="6150234"/>
            <a:ext cx="207900" cy="208500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/>
          <p:nvPr>
            <p:ph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41" name="Google Shape;141;p28"/>
          <p:cNvSpPr/>
          <p:nvPr/>
        </p:nvSpPr>
        <p:spPr>
          <a:xfrm>
            <a:off x="10097400" y="369833"/>
            <a:ext cx="222867" cy="222867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8"/>
          <p:cNvSpPr/>
          <p:nvPr/>
        </p:nvSpPr>
        <p:spPr>
          <a:xfrm>
            <a:off x="11981133" y="548900"/>
            <a:ext cx="144867" cy="144867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8"/>
          <p:cNvSpPr/>
          <p:nvPr/>
        </p:nvSpPr>
        <p:spPr>
          <a:xfrm>
            <a:off x="11145934" y="741167"/>
            <a:ext cx="69967" cy="69933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8"/>
          <p:cNvSpPr/>
          <p:nvPr/>
        </p:nvSpPr>
        <p:spPr>
          <a:xfrm>
            <a:off x="12162800" y="979000"/>
            <a:ext cx="219133" cy="219133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/>
          <p:nvPr/>
        </p:nvSpPr>
        <p:spPr>
          <a:xfrm>
            <a:off x="11731467" y="1451534"/>
            <a:ext cx="207900" cy="208500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/>
          <p:nvPr/>
        </p:nvSpPr>
        <p:spPr>
          <a:xfrm>
            <a:off x="8132457" y="-200800"/>
            <a:ext cx="128060" cy="127283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8"/>
          <p:cNvSpPr/>
          <p:nvPr/>
        </p:nvSpPr>
        <p:spPr>
          <a:xfrm>
            <a:off x="8936698" y="592715"/>
            <a:ext cx="127324" cy="127283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8"/>
          <p:cNvSpPr/>
          <p:nvPr/>
        </p:nvSpPr>
        <p:spPr>
          <a:xfrm>
            <a:off x="7873301" y="190963"/>
            <a:ext cx="109679" cy="10967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8"/>
          <p:cNvSpPr/>
          <p:nvPr/>
        </p:nvSpPr>
        <p:spPr>
          <a:xfrm>
            <a:off x="404800" y="5868967"/>
            <a:ext cx="222867" cy="222867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8"/>
          <p:cNvSpPr/>
          <p:nvPr/>
        </p:nvSpPr>
        <p:spPr>
          <a:xfrm>
            <a:off x="752101" y="6338534"/>
            <a:ext cx="207900" cy="208500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/>
          <p:nvPr>
            <p:ph type="title"/>
          </p:nvPr>
        </p:nvSpPr>
        <p:spPr>
          <a:xfrm>
            <a:off x="3294867" y="2440100"/>
            <a:ext cx="50976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/>
        </p:txBody>
      </p:sp>
      <p:sp>
        <p:nvSpPr>
          <p:cNvPr id="153" name="Google Shape;153;p29"/>
          <p:cNvSpPr txBox="1"/>
          <p:nvPr>
            <p:ph idx="1" type="subTitle"/>
          </p:nvPr>
        </p:nvSpPr>
        <p:spPr>
          <a:xfrm>
            <a:off x="3870067" y="720000"/>
            <a:ext cx="3947200" cy="18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3052667" y="4790408"/>
            <a:ext cx="5582000" cy="1242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33"/>
              <a:buFont typeface="Maven Pro"/>
              <a:buNone/>
            </a:pPr>
            <a:r>
              <a:rPr lang="en-US" sz="1333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-US" sz="1333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-US" sz="1333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-US" sz="1333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US" sz="1333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-US" sz="1333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333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55" name="Google Shape;155;p29"/>
          <p:cNvSpPr/>
          <p:nvPr/>
        </p:nvSpPr>
        <p:spPr>
          <a:xfrm>
            <a:off x="1144329" y="1840893"/>
            <a:ext cx="174347" cy="174687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9"/>
          <p:cNvSpPr/>
          <p:nvPr/>
        </p:nvSpPr>
        <p:spPr>
          <a:xfrm>
            <a:off x="2403265" y="5786917"/>
            <a:ext cx="174687" cy="174687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9"/>
          <p:cNvSpPr/>
          <p:nvPr/>
        </p:nvSpPr>
        <p:spPr>
          <a:xfrm>
            <a:off x="9595495" y="1079389"/>
            <a:ext cx="174687" cy="174687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9"/>
          <p:cNvSpPr/>
          <p:nvPr/>
        </p:nvSpPr>
        <p:spPr>
          <a:xfrm>
            <a:off x="10435314" y="5340697"/>
            <a:ext cx="141061" cy="141400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9"/>
          <p:cNvSpPr/>
          <p:nvPr/>
        </p:nvSpPr>
        <p:spPr>
          <a:xfrm>
            <a:off x="8892997" y="4144609"/>
            <a:ext cx="83196" cy="83196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9"/>
          <p:cNvSpPr/>
          <p:nvPr/>
        </p:nvSpPr>
        <p:spPr>
          <a:xfrm>
            <a:off x="2836364" y="3374384"/>
            <a:ext cx="149731" cy="150071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9"/>
          <p:cNvSpPr/>
          <p:nvPr/>
        </p:nvSpPr>
        <p:spPr>
          <a:xfrm>
            <a:off x="9891901" y="4320687"/>
            <a:ext cx="149731" cy="150071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9"/>
          <p:cNvSpPr/>
          <p:nvPr/>
        </p:nvSpPr>
        <p:spPr>
          <a:xfrm>
            <a:off x="10335033" y="1624779"/>
            <a:ext cx="115804" cy="115767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" name="Google Shape;163;p29"/>
          <p:cNvGrpSpPr/>
          <p:nvPr/>
        </p:nvGrpSpPr>
        <p:grpSpPr>
          <a:xfrm>
            <a:off x="8892996" y="-519579"/>
            <a:ext cx="191688" cy="2808560"/>
            <a:chOff x="6780548" y="337714"/>
            <a:chExt cx="133252" cy="1952377"/>
          </a:xfrm>
        </p:grpSpPr>
        <p:sp>
          <p:nvSpPr>
            <p:cNvPr id="164" name="Google Shape;164;p29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9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" name="Google Shape;166;p29"/>
          <p:cNvGrpSpPr/>
          <p:nvPr/>
        </p:nvGrpSpPr>
        <p:grpSpPr>
          <a:xfrm>
            <a:off x="2013372" y="677000"/>
            <a:ext cx="271379" cy="3550810"/>
            <a:chOff x="250617" y="2402301"/>
            <a:chExt cx="188650" cy="2468355"/>
          </a:xfrm>
        </p:grpSpPr>
        <p:sp>
          <p:nvSpPr>
            <p:cNvPr id="167" name="Google Shape;167;p29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9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9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9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" name="Google Shape;171;p29"/>
          <p:cNvGrpSpPr/>
          <p:nvPr/>
        </p:nvGrpSpPr>
        <p:grpSpPr>
          <a:xfrm>
            <a:off x="513808" y="1840896"/>
            <a:ext cx="265649" cy="3771913"/>
            <a:chOff x="1608717" y="1280046"/>
            <a:chExt cx="199237" cy="2828935"/>
          </a:xfrm>
        </p:grpSpPr>
        <p:sp>
          <p:nvSpPr>
            <p:cNvPr id="172" name="Google Shape;172;p29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9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9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5" name="Google Shape;175;p29"/>
          <p:cNvSpPr/>
          <p:nvPr/>
        </p:nvSpPr>
        <p:spPr>
          <a:xfrm>
            <a:off x="1400789" y="4279529"/>
            <a:ext cx="12176" cy="3624609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9"/>
          <p:cNvSpPr/>
          <p:nvPr/>
        </p:nvSpPr>
        <p:spPr>
          <a:xfrm>
            <a:off x="9453768" y="3454413"/>
            <a:ext cx="12176" cy="2429815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7" name="Google Shape;177;p29"/>
          <p:cNvGrpSpPr/>
          <p:nvPr/>
        </p:nvGrpSpPr>
        <p:grpSpPr>
          <a:xfrm>
            <a:off x="1318674" y="-519555"/>
            <a:ext cx="82857" cy="1196571"/>
            <a:chOff x="2038689" y="173907"/>
            <a:chExt cx="57599" cy="831799"/>
          </a:xfrm>
        </p:grpSpPr>
        <p:sp>
          <p:nvSpPr>
            <p:cNvPr id="178" name="Google Shape;178;p29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9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0" name="Google Shape;180;p29"/>
          <p:cNvGrpSpPr/>
          <p:nvPr/>
        </p:nvGrpSpPr>
        <p:grpSpPr>
          <a:xfrm>
            <a:off x="11424964" y="2913080"/>
            <a:ext cx="286269" cy="3078130"/>
            <a:chOff x="8008096" y="2108910"/>
            <a:chExt cx="199001" cy="2139770"/>
          </a:xfrm>
        </p:grpSpPr>
        <p:sp>
          <p:nvSpPr>
            <p:cNvPr id="181" name="Google Shape;181;p2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" name="Google Shape;183;p29"/>
          <p:cNvSpPr/>
          <p:nvPr/>
        </p:nvSpPr>
        <p:spPr>
          <a:xfrm>
            <a:off x="8564282" y="4256879"/>
            <a:ext cx="115804" cy="115767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4" name="Google Shape;184;p29"/>
          <p:cNvGrpSpPr/>
          <p:nvPr/>
        </p:nvGrpSpPr>
        <p:grpSpPr>
          <a:xfrm>
            <a:off x="10961631" y="13"/>
            <a:ext cx="286269" cy="3078130"/>
            <a:chOff x="8008096" y="2108910"/>
            <a:chExt cx="199001" cy="2139770"/>
          </a:xfrm>
        </p:grpSpPr>
        <p:sp>
          <p:nvSpPr>
            <p:cNvPr id="185" name="Google Shape;185;p2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ctrTitle"/>
          </p:nvPr>
        </p:nvSpPr>
        <p:spPr>
          <a:xfrm>
            <a:off x="1231500" y="1594701"/>
            <a:ext cx="1309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3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89" name="Google Shape;189;p30"/>
          <p:cNvSpPr txBox="1"/>
          <p:nvPr>
            <p:ph idx="1" type="subTitle"/>
          </p:nvPr>
        </p:nvSpPr>
        <p:spPr>
          <a:xfrm>
            <a:off x="1231516" y="2245457"/>
            <a:ext cx="34940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0" name="Google Shape;190;p30"/>
          <p:cNvSpPr txBox="1"/>
          <p:nvPr>
            <p:ph idx="2" type="ctrTitle"/>
          </p:nvPr>
        </p:nvSpPr>
        <p:spPr>
          <a:xfrm>
            <a:off x="9400505" y="1594700"/>
            <a:ext cx="15164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3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91" name="Google Shape;191;p30"/>
          <p:cNvSpPr txBox="1"/>
          <p:nvPr>
            <p:ph idx="3" type="subTitle"/>
          </p:nvPr>
        </p:nvSpPr>
        <p:spPr>
          <a:xfrm>
            <a:off x="7266888" y="2245457"/>
            <a:ext cx="36500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2" name="Google Shape;192;p30"/>
          <p:cNvSpPr txBox="1"/>
          <p:nvPr>
            <p:ph idx="4" type="ctrTitle"/>
          </p:nvPr>
        </p:nvSpPr>
        <p:spPr>
          <a:xfrm>
            <a:off x="825100" y="548900"/>
            <a:ext cx="6157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93" name="Google Shape;193;p30"/>
          <p:cNvSpPr/>
          <p:nvPr/>
        </p:nvSpPr>
        <p:spPr>
          <a:xfrm>
            <a:off x="9508517" y="487133"/>
            <a:ext cx="222867" cy="222867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0"/>
          <p:cNvSpPr/>
          <p:nvPr/>
        </p:nvSpPr>
        <p:spPr>
          <a:xfrm>
            <a:off x="11204251" y="291167"/>
            <a:ext cx="144867" cy="144867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0"/>
          <p:cNvSpPr/>
          <p:nvPr/>
        </p:nvSpPr>
        <p:spPr>
          <a:xfrm>
            <a:off x="10369051" y="483434"/>
            <a:ext cx="69967" cy="69933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0"/>
          <p:cNvSpPr/>
          <p:nvPr/>
        </p:nvSpPr>
        <p:spPr>
          <a:xfrm>
            <a:off x="11385918" y="721267"/>
            <a:ext cx="219133" cy="219133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7" name="Google Shape;197;p30"/>
          <p:cNvGrpSpPr/>
          <p:nvPr/>
        </p:nvGrpSpPr>
        <p:grpSpPr>
          <a:xfrm>
            <a:off x="8834845" y="-219415"/>
            <a:ext cx="161563" cy="1013993"/>
            <a:chOff x="5245196" y="3136513"/>
            <a:chExt cx="121172" cy="760495"/>
          </a:xfrm>
        </p:grpSpPr>
        <p:sp>
          <p:nvSpPr>
            <p:cNvPr id="198" name="Google Shape;198;p30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30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33"/>
                <a:buFont typeface="Arial"/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0" name="Google Shape;200;p30"/>
          <p:cNvSpPr/>
          <p:nvPr/>
        </p:nvSpPr>
        <p:spPr>
          <a:xfrm>
            <a:off x="424284" y="5891867"/>
            <a:ext cx="144867" cy="144867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0"/>
          <p:cNvSpPr/>
          <p:nvPr/>
        </p:nvSpPr>
        <p:spPr>
          <a:xfrm>
            <a:off x="605951" y="6321967"/>
            <a:ext cx="219133" cy="219133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3"/>
              <a:buFont typeface="Arial"/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/>
        </p:txBody>
      </p:sp>
      <p:sp>
        <p:nvSpPr>
          <p:cNvPr id="11" name="Google Shape;11;p21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b="0" i="0" sz="18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b="0" i="0" sz="1867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b="0" i="0" sz="1867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b="0" i="0" sz="1867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b="0" i="0" sz="1867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b="0" i="0" sz="1867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b="0" i="0" sz="1867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b="0" i="0" sz="1867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b="0" i="0" sz="1867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Relationship Id="rId4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Relationship Id="rId4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drive.google.com/file/d/1oslKCIgmeI2XWuSHa9Qu7-JsCjGtEoyn/view" TargetMode="External"/><Relationship Id="rId4" Type="http://schemas.openxmlformats.org/officeDocument/2006/relationships/image" Target="../media/image36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drive.google.com/file/d/1fPSqDyFC1pEeucEjTM-IW3NdLGnsf3Rn/view" TargetMode="External"/><Relationship Id="rId4" Type="http://schemas.openxmlformats.org/officeDocument/2006/relationships/image" Target="../media/image29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bit.ly/observable-anomaly" TargetMode="External"/><Relationship Id="rId4" Type="http://schemas.openxmlformats.org/officeDocument/2006/relationships/image" Target="../media/image28.png"/><Relationship Id="rId5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6ea6778329_6_10"/>
          <p:cNvSpPr txBox="1"/>
          <p:nvPr/>
        </p:nvSpPr>
        <p:spPr>
          <a:xfrm>
            <a:off x="1722600" y="2305450"/>
            <a:ext cx="8359500" cy="26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en-US" sz="80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LTE Network Anomaly Detection</a:t>
            </a:r>
            <a:endParaRPr sz="6933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pic>
        <p:nvPicPr>
          <p:cNvPr id="331" name="Google Shape;331;g36ea6778329_6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5425"/>
            <a:ext cx="2533165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g36ea6778329_6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58375" y="0"/>
            <a:ext cx="2333625" cy="15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44b297f60a_0_89"/>
          <p:cNvSpPr txBox="1"/>
          <p:nvPr>
            <p:ph type="ctrTitle"/>
          </p:nvPr>
        </p:nvSpPr>
        <p:spPr>
          <a:xfrm>
            <a:off x="5934950" y="3876325"/>
            <a:ext cx="4801500" cy="31182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>
                <a:latin typeface="Teko"/>
                <a:ea typeface="Teko"/>
                <a:cs typeface="Teko"/>
                <a:sym typeface="Teko"/>
              </a:rPr>
              <a:t>                                </a:t>
            </a:r>
            <a:endParaRPr>
              <a:latin typeface="Teko"/>
              <a:ea typeface="Teko"/>
              <a:cs typeface="Teko"/>
              <a:sym typeface="Tek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6900">
                <a:latin typeface="Teko"/>
                <a:ea typeface="Teko"/>
                <a:cs typeface="Teko"/>
                <a:sym typeface="Teko"/>
              </a:rPr>
              <a:t>         </a:t>
            </a:r>
            <a:r>
              <a:rPr b="1" lang="en-US" sz="6900">
                <a:latin typeface="Calibri"/>
                <a:ea typeface="Calibri"/>
                <a:cs typeface="Calibri"/>
                <a:sym typeface="Calibri"/>
              </a:rPr>
              <a:t>Challenges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US" sz="4200"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4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>
                <a:latin typeface="Teko"/>
                <a:ea typeface="Teko"/>
                <a:cs typeface="Teko"/>
                <a:sym typeface="Teko"/>
              </a:rPr>
              <a:t>  </a:t>
            </a:r>
            <a:endParaRPr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33" name="Google Shape;433;g344b297f60a_0_89"/>
          <p:cNvSpPr/>
          <p:nvPr/>
        </p:nvSpPr>
        <p:spPr>
          <a:xfrm>
            <a:off x="1129301" y="2491433"/>
            <a:ext cx="1446900" cy="1446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34" name="Google Shape;434;g344b297f60a_0_89"/>
          <p:cNvSpPr txBox="1"/>
          <p:nvPr>
            <p:ph idx="2" type="title"/>
          </p:nvPr>
        </p:nvSpPr>
        <p:spPr>
          <a:xfrm>
            <a:off x="1198668" y="2829633"/>
            <a:ext cx="13080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</a:pPr>
            <a:r>
              <a:rPr lang="en-US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rPr>
              <a:t>02</a:t>
            </a:r>
            <a:endParaRPr>
              <a:solidFill>
                <a:schemeClr val="dk2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35" name="Google Shape;435;g344b297f60a_0_89"/>
          <p:cNvSpPr/>
          <p:nvPr/>
        </p:nvSpPr>
        <p:spPr>
          <a:xfrm>
            <a:off x="1827301" y="5158667"/>
            <a:ext cx="8373442" cy="139103"/>
          </a:xfrm>
          <a:custGeom>
            <a:rect b="b" l="l" r="r" t="t"/>
            <a:pathLst>
              <a:path extrusionOk="0" h="2382" w="143387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436" name="Google Shape;436;g344b297f60a_0_89"/>
          <p:cNvCxnSpPr>
            <a:stCxn id="433" idx="2"/>
          </p:cNvCxnSpPr>
          <p:nvPr/>
        </p:nvCxnSpPr>
        <p:spPr>
          <a:xfrm>
            <a:off x="1852751" y="3938333"/>
            <a:ext cx="0" cy="13041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44abbbeeed_0_1"/>
          <p:cNvSpPr txBox="1"/>
          <p:nvPr>
            <p:ph idx="1" type="body"/>
          </p:nvPr>
        </p:nvSpPr>
        <p:spPr>
          <a:xfrm>
            <a:off x="209800" y="1646975"/>
            <a:ext cx="7016400" cy="32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Hidden issues cost money </a:t>
            </a:r>
            <a:br>
              <a:rPr lang="en-US" sz="2700"/>
            </a:br>
            <a:endParaRPr sz="2700"/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Manual </a:t>
            </a:r>
            <a:r>
              <a:rPr lang="en-US" sz="2700"/>
              <a:t>monitoring</a:t>
            </a:r>
            <a:r>
              <a:rPr lang="en-US" sz="2700"/>
              <a:t> doesn’t scale </a:t>
            </a:r>
            <a:br>
              <a:rPr lang="en-US" sz="2700"/>
            </a:br>
            <a:endParaRPr sz="2700"/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Missed anomalies lead to customer     complaints and revenue loss.</a:t>
            </a:r>
            <a:endParaRPr sz="27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sp>
        <p:nvSpPr>
          <p:cNvPr id="443" name="Google Shape;443;g344abbbeeed_0_1"/>
          <p:cNvSpPr txBox="1"/>
          <p:nvPr>
            <p:ph type="ctrTitle"/>
          </p:nvPr>
        </p:nvSpPr>
        <p:spPr>
          <a:xfrm>
            <a:off x="423125" y="341825"/>
            <a:ext cx="8544900" cy="7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Why is it a problem?</a:t>
            </a:r>
            <a:endParaRPr b="1" sz="3800"/>
          </a:p>
        </p:txBody>
      </p:sp>
      <p:pic>
        <p:nvPicPr>
          <p:cNvPr descr="Using Machine Learning for Time Series Anomaly Detection" id="444" name="Google Shape;444;g344abbbeeed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4900" y="2533500"/>
            <a:ext cx="5587098" cy="43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"/>
          <p:cNvSpPr txBox="1"/>
          <p:nvPr/>
        </p:nvSpPr>
        <p:spPr>
          <a:xfrm>
            <a:off x="191700" y="182425"/>
            <a:ext cx="82047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</a:pPr>
            <a:r>
              <a:rPr b="1" lang="en-US" sz="6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Our Purpose:</a:t>
            </a:r>
            <a:endParaRPr b="0" i="0" sz="32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50" name="Google Shape;450;p6"/>
          <p:cNvSpPr/>
          <p:nvPr/>
        </p:nvSpPr>
        <p:spPr>
          <a:xfrm>
            <a:off x="1135550" y="843200"/>
            <a:ext cx="9099300" cy="2502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</a:rPr>
              <a:t>To detect anomalies in LTE network performance across Gambia for a telecom operator by analyzing a year-long dataset of LTE KPIs. An LLM-based interface allows users to query specific sites and time ranges, triggering a trained anomaly detection model to identify abnormal behavior. </a:t>
            </a:r>
            <a:br>
              <a:rPr lang="en-US" sz="2200">
                <a:solidFill>
                  <a:schemeClr val="lt1"/>
                </a:solidFill>
              </a:rPr>
            </a:br>
            <a:endParaRPr sz="2200">
              <a:solidFill>
                <a:schemeClr val="lt1"/>
              </a:solidFill>
            </a:endParaRPr>
          </a:p>
        </p:txBody>
      </p:sp>
      <p:pic>
        <p:nvPicPr>
          <p:cNvPr id="451" name="Google Shape;45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3575" y="2840925"/>
            <a:ext cx="10868276" cy="376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44b297f60a_0_118"/>
          <p:cNvSpPr txBox="1"/>
          <p:nvPr>
            <p:ph type="ctrTitle"/>
          </p:nvPr>
        </p:nvSpPr>
        <p:spPr>
          <a:xfrm>
            <a:off x="4119900" y="3865225"/>
            <a:ext cx="7771500" cy="31182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5500">
                <a:latin typeface="Teko"/>
                <a:ea typeface="Teko"/>
                <a:cs typeface="Teko"/>
                <a:sym typeface="Teko"/>
              </a:rPr>
              <a:t>     </a:t>
            </a: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System Modules</a:t>
            </a:r>
            <a:r>
              <a:rPr lang="en-US" sz="5500">
                <a:latin typeface="Teko"/>
                <a:ea typeface="Teko"/>
                <a:cs typeface="Teko"/>
                <a:sym typeface="Teko"/>
              </a:rPr>
              <a:t>                           </a:t>
            </a:r>
            <a:endParaRPr sz="5500">
              <a:latin typeface="Teko"/>
              <a:ea typeface="Teko"/>
              <a:cs typeface="Teko"/>
              <a:sym typeface="Tek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6900">
                <a:latin typeface="Teko"/>
                <a:ea typeface="Teko"/>
                <a:cs typeface="Teko"/>
                <a:sym typeface="Teko"/>
              </a:rPr>
              <a:t>        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US" sz="4200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57" name="Google Shape;457;g344b297f60a_0_118"/>
          <p:cNvSpPr/>
          <p:nvPr/>
        </p:nvSpPr>
        <p:spPr>
          <a:xfrm>
            <a:off x="1129301" y="2491433"/>
            <a:ext cx="1446900" cy="1446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58" name="Google Shape;458;g344b297f60a_0_118"/>
          <p:cNvSpPr txBox="1"/>
          <p:nvPr>
            <p:ph idx="2" type="title"/>
          </p:nvPr>
        </p:nvSpPr>
        <p:spPr>
          <a:xfrm>
            <a:off x="1198668" y="2829633"/>
            <a:ext cx="13080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</a:pPr>
            <a:r>
              <a:rPr lang="en-US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rPr>
              <a:t>02</a:t>
            </a:r>
            <a:endParaRPr>
              <a:solidFill>
                <a:schemeClr val="dk2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59" name="Google Shape;459;g344b297f60a_0_118"/>
          <p:cNvSpPr/>
          <p:nvPr/>
        </p:nvSpPr>
        <p:spPr>
          <a:xfrm>
            <a:off x="1827301" y="5158667"/>
            <a:ext cx="8373442" cy="139103"/>
          </a:xfrm>
          <a:custGeom>
            <a:rect b="b" l="l" r="r" t="t"/>
            <a:pathLst>
              <a:path extrusionOk="0" h="2382" w="143387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460" name="Google Shape;460;g344b297f60a_0_118"/>
          <p:cNvCxnSpPr>
            <a:stCxn id="457" idx="2"/>
          </p:cNvCxnSpPr>
          <p:nvPr/>
        </p:nvCxnSpPr>
        <p:spPr>
          <a:xfrm>
            <a:off x="1852751" y="3938333"/>
            <a:ext cx="0" cy="13041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"/>
          <p:cNvSpPr txBox="1"/>
          <p:nvPr/>
        </p:nvSpPr>
        <p:spPr>
          <a:xfrm>
            <a:off x="376125" y="365450"/>
            <a:ext cx="81987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</a:pPr>
            <a:r>
              <a:rPr b="1" lang="en-US" sz="6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Procedures</a:t>
            </a:r>
            <a:r>
              <a:rPr b="1" lang="en-US" sz="6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r>
              <a:rPr b="0" i="0" lang="en-US" sz="40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 </a:t>
            </a:r>
            <a:endParaRPr/>
          </a:p>
        </p:txBody>
      </p:sp>
      <p:sp>
        <p:nvSpPr>
          <p:cNvPr id="466" name="Google Shape;466;p7"/>
          <p:cNvSpPr/>
          <p:nvPr/>
        </p:nvSpPr>
        <p:spPr>
          <a:xfrm>
            <a:off x="3272938" y="2212338"/>
            <a:ext cx="8525022" cy="346065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7"/>
          <p:cNvSpPr/>
          <p:nvPr/>
        </p:nvSpPr>
        <p:spPr>
          <a:xfrm>
            <a:off x="376125" y="813450"/>
            <a:ext cx="8371800" cy="1921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73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❏"/>
            </a:pPr>
            <a:r>
              <a:rPr b="1" lang="en-US" sz="2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 build our models  we divide it into 4 main parts :</a:t>
            </a:r>
            <a:endParaRPr b="1" sz="2100"/>
          </a:p>
        </p:txBody>
      </p:sp>
      <p:sp>
        <p:nvSpPr>
          <p:cNvPr id="468" name="Google Shape;468;p7"/>
          <p:cNvSpPr txBox="1"/>
          <p:nvPr/>
        </p:nvSpPr>
        <p:spPr>
          <a:xfrm>
            <a:off x="7749925" y="2033850"/>
            <a:ext cx="3228000" cy="3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69" name="Google Shape;46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8700" y="2212350"/>
            <a:ext cx="4141600" cy="431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44b297f60a_0_130"/>
          <p:cNvSpPr txBox="1"/>
          <p:nvPr>
            <p:ph type="ctrTitle"/>
          </p:nvPr>
        </p:nvSpPr>
        <p:spPr>
          <a:xfrm>
            <a:off x="3462175" y="3466050"/>
            <a:ext cx="7771500" cy="4386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4400">
                <a:latin typeface="Calibri"/>
                <a:ea typeface="Calibri"/>
                <a:cs typeface="Calibri"/>
                <a:sym typeface="Calibri"/>
              </a:rPr>
              <a:t>Dataset &amp; Feature Engineering </a:t>
            </a:r>
            <a:endParaRPr b="1" sz="4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6200">
              <a:latin typeface="Teko"/>
              <a:ea typeface="Teko"/>
              <a:cs typeface="Teko"/>
              <a:sym typeface="Tek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6900">
                <a:latin typeface="Teko"/>
                <a:ea typeface="Teko"/>
                <a:cs typeface="Teko"/>
                <a:sym typeface="Teko"/>
              </a:rPr>
              <a:t>        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US" sz="4200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75" name="Google Shape;475;g344b297f60a_0_130"/>
          <p:cNvSpPr/>
          <p:nvPr/>
        </p:nvSpPr>
        <p:spPr>
          <a:xfrm>
            <a:off x="1129301" y="2491433"/>
            <a:ext cx="1446900" cy="1446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76" name="Google Shape;476;g344b297f60a_0_130"/>
          <p:cNvSpPr txBox="1"/>
          <p:nvPr>
            <p:ph idx="2" type="title"/>
          </p:nvPr>
        </p:nvSpPr>
        <p:spPr>
          <a:xfrm>
            <a:off x="1198668" y="2829633"/>
            <a:ext cx="13080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</a:pPr>
            <a:r>
              <a:rPr lang="en-US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rPr>
              <a:t>03</a:t>
            </a:r>
            <a:endParaRPr>
              <a:solidFill>
                <a:schemeClr val="dk2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77" name="Google Shape;477;g344b297f60a_0_130"/>
          <p:cNvSpPr/>
          <p:nvPr/>
        </p:nvSpPr>
        <p:spPr>
          <a:xfrm>
            <a:off x="1827301" y="5158667"/>
            <a:ext cx="8373442" cy="139103"/>
          </a:xfrm>
          <a:custGeom>
            <a:rect b="b" l="l" r="r" t="t"/>
            <a:pathLst>
              <a:path extrusionOk="0" h="2382" w="143387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478" name="Google Shape;478;g344b297f60a_0_130"/>
          <p:cNvCxnSpPr>
            <a:stCxn id="475" idx="2"/>
          </p:cNvCxnSpPr>
          <p:nvPr/>
        </p:nvCxnSpPr>
        <p:spPr>
          <a:xfrm>
            <a:off x="1852751" y="3938333"/>
            <a:ext cx="0" cy="13041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3"/>
          <p:cNvSpPr txBox="1"/>
          <p:nvPr/>
        </p:nvSpPr>
        <p:spPr>
          <a:xfrm>
            <a:off x="209775" y="498650"/>
            <a:ext cx="11809500" cy="60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lt1"/>
                </a:solidFill>
              </a:rPr>
              <a:t>1.</a:t>
            </a:r>
            <a:r>
              <a:rPr b="1" lang="en-US" sz="3300">
                <a:solidFill>
                  <a:schemeClr val="lt1"/>
                </a:solidFill>
              </a:rPr>
              <a:t>Dataset Description (Raw State):</a:t>
            </a:r>
            <a:endParaRPr b="1" sz="3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</a:rPr>
              <a:t>     </a:t>
            </a:r>
            <a:r>
              <a:rPr b="1" lang="en-US" sz="2500">
                <a:solidFill>
                  <a:schemeClr val="lt1"/>
                </a:solidFill>
              </a:rPr>
              <a:t>File 1: Capacity Related KPIs.xlsx</a:t>
            </a:r>
            <a:endParaRPr b="1" sz="25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❏"/>
            </a:pPr>
            <a:r>
              <a:rPr b="1" lang="en-US" sz="2000">
                <a:solidFill>
                  <a:schemeClr val="lt1"/>
                </a:solidFill>
              </a:rPr>
              <a:t>  </a:t>
            </a:r>
            <a:r>
              <a:rPr b="1" lang="en-US" sz="2000">
                <a:solidFill>
                  <a:schemeClr val="lt1"/>
                </a:solidFill>
              </a:rPr>
              <a:t>main time-series data file with daily LTE KPIs per cell.</a:t>
            </a:r>
            <a:endParaRPr b="1" sz="2000">
              <a:solidFill>
                <a:schemeClr val="lt1"/>
              </a:solidFill>
            </a:endParaRPr>
          </a:p>
          <a:p>
            <a:pPr indent="-3492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❏"/>
            </a:pPr>
            <a:r>
              <a:rPr b="1" lang="en-US" sz="1900">
                <a:solidFill>
                  <a:schemeClr val="lt1"/>
                </a:solidFill>
              </a:rPr>
              <a:t>  </a:t>
            </a:r>
            <a:r>
              <a:rPr b="1" lang="en-US" sz="1900">
                <a:solidFill>
                  <a:schemeClr val="lt1"/>
                </a:solidFill>
              </a:rPr>
              <a:t>Key Columns:</a:t>
            </a:r>
            <a:endParaRPr b="1" sz="19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❏"/>
            </a:pPr>
            <a:r>
              <a:rPr b="1" lang="en-US" sz="1800">
                <a:solidFill>
                  <a:schemeClr val="lt1"/>
                </a:solidFill>
              </a:rPr>
              <a:t>  begintime</a:t>
            </a:r>
            <a:r>
              <a:rPr lang="en-US" sz="1800">
                <a:solidFill>
                  <a:schemeClr val="lt1"/>
                </a:solidFill>
              </a:rPr>
              <a:t>: Date (daily granularity)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❏"/>
            </a:pPr>
            <a:r>
              <a:rPr b="1" lang="en-US" sz="1800">
                <a:solidFill>
                  <a:schemeClr val="lt1"/>
                </a:solidFill>
              </a:rPr>
              <a:t>  </a:t>
            </a:r>
            <a:r>
              <a:rPr b="1" lang="en-US" sz="1800">
                <a:solidFill>
                  <a:schemeClr val="lt1"/>
                </a:solidFill>
              </a:rPr>
              <a:t>Cell_Name</a:t>
            </a:r>
            <a:r>
              <a:rPr lang="en-US" sz="1800">
                <a:solidFill>
                  <a:schemeClr val="lt1"/>
                </a:solidFill>
              </a:rPr>
              <a:t>: Unique cell identifier 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❏"/>
            </a:pPr>
            <a:r>
              <a:rPr lang="en-US" sz="1800">
                <a:solidFill>
                  <a:schemeClr val="lt1"/>
                </a:solidFill>
              </a:rPr>
              <a:t>  </a:t>
            </a:r>
            <a:r>
              <a:rPr b="1" lang="en-US" sz="1800">
                <a:solidFill>
                  <a:schemeClr val="lt1"/>
                </a:solidFill>
              </a:rPr>
              <a:t>ne_name</a:t>
            </a:r>
            <a:r>
              <a:rPr b="1" lang="en-US" sz="1800">
                <a:solidFill>
                  <a:schemeClr val="lt1"/>
                </a:solidFill>
              </a:rPr>
              <a:t>, ne_type, vendor, integrity</a:t>
            </a:r>
            <a:r>
              <a:rPr lang="en-US" sz="1800">
                <a:solidFill>
                  <a:schemeClr val="lt1"/>
                </a:solidFill>
              </a:rPr>
              <a:t>: Network metadata (equipment info)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</a:rPr>
              <a:t>        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</a:rPr>
              <a:t> 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</a:rPr>
              <a:t>L.RRC.ConnReq.Suc</a:t>
            </a:r>
            <a:endParaRPr sz="19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</a:rPr>
              <a:t>4G DL Traffic Volume (TB)</a:t>
            </a:r>
            <a:endParaRPr sz="19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</a:rPr>
              <a:t>4G DL PRB Utilization (%)</a:t>
            </a:r>
            <a:endParaRPr sz="19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</a:rPr>
              <a:t>4G UL PRB Utilization (%)</a:t>
            </a:r>
            <a:endParaRPr sz="19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</a:rPr>
              <a:t>4G UL Traffic Volume (TB)</a:t>
            </a:r>
            <a:endParaRPr sz="1900">
              <a:solidFill>
                <a:schemeClr val="lt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</a:rPr>
              <a:t>    </a:t>
            </a:r>
            <a:r>
              <a:rPr b="1" lang="en-US" sz="1800">
                <a:solidFill>
                  <a:schemeClr val="lt1"/>
                </a:solidFill>
              </a:rPr>
              <a:t>raw string</a:t>
            </a:r>
            <a:r>
              <a:rPr lang="en-US" sz="1800">
                <a:solidFill>
                  <a:schemeClr val="lt1"/>
                </a:solidFill>
              </a:rPr>
              <a:t>:  Contains cell and config info in text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84" name="Google Shape;484;p13"/>
          <p:cNvSpPr txBox="1"/>
          <p:nvPr/>
        </p:nvSpPr>
        <p:spPr>
          <a:xfrm>
            <a:off x="906625" y="3509950"/>
            <a:ext cx="1942800" cy="4275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</a:rPr>
              <a:t>   </a:t>
            </a:r>
            <a:r>
              <a:rPr b="1" lang="en-US" sz="1800">
                <a:solidFill>
                  <a:schemeClr val="lt1"/>
                </a:solidFill>
              </a:rPr>
              <a:t>KPI columns: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85" name="Google Shape;485;p13"/>
          <p:cNvSpPr/>
          <p:nvPr/>
        </p:nvSpPr>
        <p:spPr>
          <a:xfrm>
            <a:off x="209775" y="498650"/>
            <a:ext cx="7247700" cy="5970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2"/>
          <p:cNvSpPr txBox="1"/>
          <p:nvPr/>
        </p:nvSpPr>
        <p:spPr>
          <a:xfrm>
            <a:off x="0" y="187800"/>
            <a:ext cx="12192000" cy="6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</a:rPr>
              <a:t> File 2: EPT.xlsx:</a:t>
            </a:r>
            <a:endParaRPr b="1" sz="3600">
              <a:solidFill>
                <a:schemeClr val="lt1"/>
              </a:solidFill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b="1" lang="en-US" sz="2200">
                <a:solidFill>
                  <a:schemeClr val="lt1"/>
                </a:solidFill>
              </a:rPr>
              <a:t>Site/cell metadata file—static info for every site/cell.</a:t>
            </a:r>
            <a:endParaRPr b="1" sz="22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</a:rPr>
              <a:t>Key Columns:</a:t>
            </a:r>
            <a:endParaRPr b="1" sz="26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b="1" lang="en-US" sz="2200">
                <a:solidFill>
                  <a:schemeClr val="lt1"/>
                </a:solidFill>
              </a:rPr>
              <a:t>Geographic &amp; Admin Info:</a:t>
            </a:r>
            <a:br>
              <a:rPr b="1" lang="en-US" sz="2100">
                <a:solidFill>
                  <a:schemeClr val="lt1"/>
                </a:solidFill>
              </a:rPr>
            </a:br>
            <a:r>
              <a:rPr lang="en-US" sz="2100">
                <a:solidFill>
                  <a:schemeClr val="lt1"/>
                </a:solidFill>
              </a:rPr>
              <a:t>    </a:t>
            </a:r>
            <a:r>
              <a:rPr lang="en-US" sz="2200">
                <a:solidFill>
                  <a:schemeClr val="lt1"/>
                </a:solidFill>
              </a:rPr>
              <a:t> </a:t>
            </a:r>
            <a:r>
              <a:rPr lang="en-US" sz="2100">
                <a:solidFill>
                  <a:schemeClr val="lt1"/>
                </a:solidFill>
              </a:rPr>
              <a:t>Zone, District, Region, Site Name</a:t>
            </a:r>
            <a:endParaRPr sz="21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b="1" lang="en-US" sz="2300">
                <a:solidFill>
                  <a:schemeClr val="lt1"/>
                </a:solidFill>
              </a:rPr>
              <a:t>Network Info:</a:t>
            </a:r>
            <a:br>
              <a:rPr b="1" lang="en-US" sz="2200">
                <a:solidFill>
                  <a:schemeClr val="lt1"/>
                </a:solidFill>
              </a:rPr>
            </a:br>
            <a:r>
              <a:rPr lang="en-US" sz="2300">
                <a:solidFill>
                  <a:schemeClr val="lt1"/>
                </a:solidFill>
              </a:rPr>
              <a:t>   </a:t>
            </a:r>
            <a:r>
              <a:rPr lang="en-US" sz="2200">
                <a:solidFill>
                  <a:schemeClr val="lt1"/>
                </a:solidFill>
              </a:rPr>
              <a:t> </a:t>
            </a:r>
            <a:r>
              <a:rPr lang="en-US" sz="1900">
                <a:solidFill>
                  <a:schemeClr val="lt1"/>
                </a:solidFill>
              </a:rPr>
              <a:t> eNodeB Name, eNodeB ID, SITE ID, Cell name, Cell ID, Sector ID, Carrier </a:t>
            </a:r>
            <a:endParaRPr sz="19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b="1" lang="en-US" sz="2200">
                <a:solidFill>
                  <a:schemeClr val="lt1"/>
                </a:solidFill>
              </a:rPr>
              <a:t>Geolocation:</a:t>
            </a:r>
            <a:br>
              <a:rPr b="1" lang="en-US" sz="2100">
                <a:solidFill>
                  <a:schemeClr val="lt1"/>
                </a:solidFill>
              </a:rPr>
            </a:br>
            <a:r>
              <a:rPr b="1" lang="en-US" sz="2200">
                <a:solidFill>
                  <a:schemeClr val="lt1"/>
                </a:solidFill>
              </a:rPr>
              <a:t>    </a:t>
            </a:r>
            <a:r>
              <a:rPr lang="en-US" sz="2200">
                <a:solidFill>
                  <a:schemeClr val="lt1"/>
                </a:solidFill>
              </a:rPr>
              <a:t> </a:t>
            </a:r>
            <a:r>
              <a:rPr lang="en-US" sz="1900">
                <a:solidFill>
                  <a:schemeClr val="lt1"/>
                </a:solidFill>
              </a:rPr>
              <a:t>Latitude, Longitude, Azimuth</a:t>
            </a:r>
            <a:endParaRPr sz="1900">
              <a:solidFill>
                <a:schemeClr val="lt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b="1" lang="en-US" sz="2100">
                <a:solidFill>
                  <a:schemeClr val="lt1"/>
                </a:solidFill>
              </a:rPr>
              <a:t>Antenna &amp; Tower Config:</a:t>
            </a:r>
            <a:br>
              <a:rPr b="1" lang="en-US" sz="2100">
                <a:solidFill>
                  <a:schemeClr val="lt1"/>
                </a:solidFill>
              </a:rPr>
            </a:br>
            <a:r>
              <a:rPr b="1" lang="en-US" sz="2100">
                <a:solidFill>
                  <a:schemeClr val="lt1"/>
                </a:solidFill>
              </a:rPr>
              <a:t>    </a:t>
            </a:r>
            <a:r>
              <a:rPr lang="en-US" sz="1900">
                <a:solidFill>
                  <a:schemeClr val="lt1"/>
                </a:solidFill>
              </a:rPr>
              <a:t>Mechanical Downtilt, Electrical Downtilt, Antenna Height, Tower Height, </a:t>
            </a:r>
            <a:r>
              <a:rPr lang="en-US" sz="1900">
                <a:solidFill>
                  <a:schemeClr val="lt1"/>
                </a:solidFill>
              </a:rPr>
              <a:t> Building Height, </a:t>
            </a:r>
            <a:endParaRPr sz="19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</a:rPr>
              <a:t>           Tower Type, Antenna .</a:t>
            </a:r>
            <a:endParaRPr sz="19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491" name="Google Shape;491;p12"/>
          <p:cNvSpPr/>
          <p:nvPr/>
        </p:nvSpPr>
        <p:spPr>
          <a:xfrm>
            <a:off x="433225" y="1827275"/>
            <a:ext cx="2406300" cy="4443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44b297f60a_0_406"/>
          <p:cNvSpPr txBox="1"/>
          <p:nvPr/>
        </p:nvSpPr>
        <p:spPr>
          <a:xfrm>
            <a:off x="119850" y="63625"/>
            <a:ext cx="11932500" cy="28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chemeClr val="lt1"/>
                </a:solidFill>
              </a:rPr>
              <a:t>2: Initial Data Challenges</a:t>
            </a:r>
            <a:endParaRPr b="1" sz="27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</a:rPr>
              <a:t>1. Pervasive Missing Data: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•Every cell (2836/2836) has missing days within the observation window </a:t>
            </a:r>
            <a:r>
              <a:rPr i="1" lang="en-US" sz="2000">
                <a:solidFill>
                  <a:schemeClr val="lt1"/>
                </a:solidFill>
              </a:rPr>
              <a:t>.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•Missing intervals affect all cells:</a:t>
            </a:r>
            <a:endParaRPr sz="2000">
              <a:solidFill>
                <a:schemeClr val="lt1"/>
              </a:solidFill>
            </a:endParaRPr>
          </a:p>
          <a:p>
            <a:pPr indent="0" lvl="0" marL="127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•</a:t>
            </a:r>
            <a:r>
              <a:rPr i="1" lang="en-US" sz="2000">
                <a:solidFill>
                  <a:schemeClr val="lt1"/>
                </a:solidFill>
              </a:rPr>
              <a:t>2024-07-25 to 2024-10-21</a:t>
            </a:r>
            <a:r>
              <a:rPr lang="en-US" sz="2000">
                <a:solidFill>
                  <a:schemeClr val="lt1"/>
                </a:solidFill>
              </a:rPr>
              <a:t> (89 days)             ,</a:t>
            </a:r>
            <a:r>
              <a:rPr i="1" lang="en-US" sz="2000">
                <a:solidFill>
                  <a:schemeClr val="lt1"/>
                </a:solidFill>
              </a:rPr>
              <a:t>2024-11-26 to 2024-12-02</a:t>
            </a:r>
            <a:r>
              <a:rPr lang="en-US" sz="2000">
                <a:solidFill>
                  <a:schemeClr val="lt1"/>
                </a:solidFill>
              </a:rPr>
              <a:t> (7 days)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498" name="Google Shape;498;g344b297f60a_0_406"/>
          <p:cNvSpPr/>
          <p:nvPr/>
        </p:nvSpPr>
        <p:spPr>
          <a:xfrm>
            <a:off x="381350" y="646025"/>
            <a:ext cx="5323200" cy="5238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99" name="Google Shape;499;g344b297f60a_0_4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350" y="2604800"/>
            <a:ext cx="11455627" cy="412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44b297f60a_0_426"/>
          <p:cNvSpPr txBox="1"/>
          <p:nvPr/>
        </p:nvSpPr>
        <p:spPr>
          <a:xfrm>
            <a:off x="537500" y="518075"/>
            <a:ext cx="10568700" cy="59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</a:rPr>
              <a:t>Preprocessing &amp; Cleaning Steps:</a:t>
            </a:r>
            <a:endParaRPr b="1" sz="3600">
              <a:solidFill>
                <a:schemeClr val="lt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-US" sz="2200">
                <a:solidFill>
                  <a:schemeClr val="lt1"/>
                </a:solidFill>
              </a:rPr>
              <a:t>date range (2024-01-21 to 2024-07-24).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-US" sz="2200">
                <a:solidFill>
                  <a:schemeClr val="lt1"/>
                </a:solidFill>
              </a:rPr>
              <a:t>Total unique cells in date range: 1546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❏"/>
            </a:pPr>
            <a:r>
              <a:rPr lang="en-US" sz="2200">
                <a:solidFill>
                  <a:schemeClr val="lt1"/>
                </a:solidFill>
              </a:rPr>
              <a:t>Cells with no missing days: 773</a:t>
            </a:r>
            <a:endParaRPr sz="22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❏"/>
            </a:pPr>
            <a:r>
              <a:rPr lang="en-US" sz="2200">
                <a:solidFill>
                  <a:schemeClr val="lt1"/>
                </a:solidFill>
              </a:rPr>
              <a:t>Cells with no missing days AND no zeros in any KPI: 720</a:t>
            </a:r>
            <a:endParaRPr sz="22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❏"/>
            </a:pPr>
            <a:r>
              <a:rPr b="1" lang="en-US" sz="2200">
                <a:solidFill>
                  <a:schemeClr val="lt1"/>
                </a:solidFill>
              </a:rPr>
              <a:t>clean data</a:t>
            </a:r>
            <a:r>
              <a:rPr lang="en-US" sz="2200">
                <a:solidFill>
                  <a:schemeClr val="lt1"/>
                </a:solidFill>
              </a:rPr>
              <a:t> (no missing dates, no zeros in KPIs) , for further analysis and modeling.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oogle Shape;337;g344abbbeeed_1_80"/>
          <p:cNvGrpSpPr/>
          <p:nvPr/>
        </p:nvGrpSpPr>
        <p:grpSpPr>
          <a:xfrm>
            <a:off x="9052236" y="2246320"/>
            <a:ext cx="778425" cy="773764"/>
            <a:chOff x="3541011" y="3367320"/>
            <a:chExt cx="348257" cy="346188"/>
          </a:xfrm>
        </p:grpSpPr>
        <p:sp>
          <p:nvSpPr>
            <p:cNvPr id="338" name="Google Shape;338;g344abbbeeed_1_80"/>
            <p:cNvSpPr/>
            <p:nvPr/>
          </p:nvSpPr>
          <p:spPr>
            <a:xfrm>
              <a:off x="3541011" y="3367320"/>
              <a:ext cx="347906" cy="346188"/>
            </a:xfrm>
            <a:custGeom>
              <a:rect b="b" l="l" r="r" t="t"/>
              <a:pathLst>
                <a:path extrusionOk="0" h="10877" w="10931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g344abbbeeed_1_80"/>
            <p:cNvSpPr/>
            <p:nvPr/>
          </p:nvSpPr>
          <p:spPr>
            <a:xfrm>
              <a:off x="3658105" y="3389599"/>
              <a:ext cx="208820" cy="199431"/>
            </a:xfrm>
            <a:custGeom>
              <a:rect b="b" l="l" r="r" t="t"/>
              <a:pathLst>
                <a:path extrusionOk="0" h="6266" w="6561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g344abbbeeed_1_80"/>
            <p:cNvSpPr/>
            <p:nvPr/>
          </p:nvSpPr>
          <p:spPr>
            <a:xfrm>
              <a:off x="3720614" y="3426805"/>
              <a:ext cx="95164" cy="116011"/>
            </a:xfrm>
            <a:custGeom>
              <a:rect b="b" l="l" r="r" t="t"/>
              <a:pathLst>
                <a:path extrusionOk="0" h="3645" w="299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g344abbbeeed_1_80"/>
            <p:cNvSpPr/>
            <p:nvPr/>
          </p:nvSpPr>
          <p:spPr>
            <a:xfrm>
              <a:off x="3773671" y="3496030"/>
              <a:ext cx="115597" cy="114993"/>
            </a:xfrm>
            <a:custGeom>
              <a:rect b="b" l="l" r="r" t="t"/>
              <a:pathLst>
                <a:path extrusionOk="0" h="3613" w="3632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" name="Google Shape;342;g344abbbeeed_1_80"/>
          <p:cNvSpPr txBox="1"/>
          <p:nvPr/>
        </p:nvSpPr>
        <p:spPr>
          <a:xfrm>
            <a:off x="843175" y="2128338"/>
            <a:ext cx="42513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43" name="Google Shape;343;g344abbbeeed_1_80"/>
          <p:cNvSpPr txBox="1"/>
          <p:nvPr/>
        </p:nvSpPr>
        <p:spPr>
          <a:xfrm>
            <a:off x="1366975" y="1668100"/>
            <a:ext cx="42513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Ahmed Hossam Arfaa </a:t>
            </a:r>
            <a:endParaRPr b="1" sz="3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44" name="Google Shape;344;g344abbbeeed_1_80"/>
          <p:cNvSpPr/>
          <p:nvPr/>
        </p:nvSpPr>
        <p:spPr>
          <a:xfrm>
            <a:off x="541575" y="1668100"/>
            <a:ext cx="548100" cy="630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1</a:t>
            </a:r>
            <a:endParaRPr b="1" sz="3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45" name="Google Shape;345;g344abbbeeed_1_80"/>
          <p:cNvSpPr/>
          <p:nvPr/>
        </p:nvSpPr>
        <p:spPr>
          <a:xfrm>
            <a:off x="470950" y="5804550"/>
            <a:ext cx="548100" cy="630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5</a:t>
            </a:r>
            <a:endParaRPr b="1" sz="3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46" name="Google Shape;346;g344abbbeeed_1_80"/>
          <p:cNvSpPr/>
          <p:nvPr/>
        </p:nvSpPr>
        <p:spPr>
          <a:xfrm>
            <a:off x="470950" y="4916150"/>
            <a:ext cx="548100" cy="630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4</a:t>
            </a:r>
            <a:endParaRPr b="1" sz="3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47" name="Google Shape;347;g344abbbeeed_1_80"/>
          <p:cNvSpPr/>
          <p:nvPr/>
        </p:nvSpPr>
        <p:spPr>
          <a:xfrm>
            <a:off x="470950" y="3736325"/>
            <a:ext cx="548100" cy="630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3</a:t>
            </a:r>
            <a:endParaRPr b="1" sz="3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48" name="Google Shape;348;g344abbbeeed_1_80"/>
          <p:cNvSpPr/>
          <p:nvPr/>
        </p:nvSpPr>
        <p:spPr>
          <a:xfrm>
            <a:off x="541575" y="2609500"/>
            <a:ext cx="548100" cy="630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2</a:t>
            </a:r>
            <a:endParaRPr b="1" sz="3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49" name="Google Shape;349;g344abbbeeed_1_80"/>
          <p:cNvSpPr txBox="1"/>
          <p:nvPr/>
        </p:nvSpPr>
        <p:spPr>
          <a:xfrm>
            <a:off x="1366975" y="3779113"/>
            <a:ext cx="42513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Khaled Tarek  Ghazala</a:t>
            </a:r>
            <a:endParaRPr b="1" sz="3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50" name="Google Shape;350;g344abbbeeed_1_80"/>
          <p:cNvSpPr txBox="1"/>
          <p:nvPr/>
        </p:nvSpPr>
        <p:spPr>
          <a:xfrm>
            <a:off x="1366975" y="4826625"/>
            <a:ext cx="40077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A'laa Khaled Samir </a:t>
            </a:r>
            <a:endParaRPr b="1" sz="3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51" name="Google Shape;351;g344abbbeeed_1_80"/>
          <p:cNvSpPr txBox="1"/>
          <p:nvPr/>
        </p:nvSpPr>
        <p:spPr>
          <a:xfrm>
            <a:off x="1143550" y="5804525"/>
            <a:ext cx="51771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Marwa Shaaban Abd Elhakim</a:t>
            </a:r>
            <a:endParaRPr b="1" sz="2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52" name="Google Shape;352;g344abbbeeed_1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875" y="339100"/>
            <a:ext cx="899500" cy="77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344abbbeeed_1_80"/>
          <p:cNvSpPr txBox="1"/>
          <p:nvPr/>
        </p:nvSpPr>
        <p:spPr>
          <a:xfrm>
            <a:off x="1525350" y="110225"/>
            <a:ext cx="45501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Team Members</a:t>
            </a:r>
            <a:endParaRPr sz="4200"/>
          </a:p>
        </p:txBody>
      </p:sp>
      <p:sp>
        <p:nvSpPr>
          <p:cNvPr id="354" name="Google Shape;354;g344abbbeeed_1_80"/>
          <p:cNvSpPr txBox="1"/>
          <p:nvPr/>
        </p:nvSpPr>
        <p:spPr>
          <a:xfrm>
            <a:off x="1366963" y="2674325"/>
            <a:ext cx="448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Hager Mohamed Fawzy</a:t>
            </a:r>
            <a:endParaRPr b="1" sz="3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55" name="Google Shape;355;g344abbbeeed_1_80"/>
          <p:cNvSpPr txBox="1"/>
          <p:nvPr/>
        </p:nvSpPr>
        <p:spPr>
          <a:xfrm>
            <a:off x="7506300" y="4387925"/>
            <a:ext cx="4251300" cy="20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chemeClr val="lt1"/>
                </a:solidFill>
              </a:rPr>
              <a:t>💼</a:t>
            </a:r>
            <a:r>
              <a:rPr b="1" lang="en-US" sz="3000">
                <a:solidFill>
                  <a:schemeClr val="lt1"/>
                </a:solidFill>
              </a:rPr>
              <a:t> Supervising Team: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 </a:t>
            </a:r>
            <a:endParaRPr b="1"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  </a:t>
            </a:r>
            <a:r>
              <a:rPr b="1" lang="en-US" sz="2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Dr:  Mahmoud Abdel Aziz</a:t>
            </a:r>
            <a:endParaRPr b="1" sz="2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Eng: Mariham Rizk</a:t>
            </a:r>
            <a:endParaRPr b="1" sz="2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g344abbbeeed_1_80"/>
          <p:cNvSpPr/>
          <p:nvPr/>
        </p:nvSpPr>
        <p:spPr>
          <a:xfrm>
            <a:off x="7469775" y="4302650"/>
            <a:ext cx="4336500" cy="21318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44b297f60a_0_439"/>
          <p:cNvSpPr txBox="1"/>
          <p:nvPr/>
        </p:nvSpPr>
        <p:spPr>
          <a:xfrm>
            <a:off x="148950" y="284950"/>
            <a:ext cx="11948100" cy="6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lang="en-US" sz="2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</a:br>
            <a:r>
              <a:rPr b="1" lang="en-US" sz="3100">
                <a:solidFill>
                  <a:schemeClr val="lt1"/>
                </a:solidFill>
              </a:rPr>
              <a:t>Statistical Exploration of KPI Distributions:</a:t>
            </a:r>
            <a:endParaRPr b="1" sz="3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solidFill>
                <a:schemeClr val="lt1"/>
              </a:solidFill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❏"/>
            </a:pPr>
            <a:r>
              <a:rPr lang="en-US" sz="2200">
                <a:solidFill>
                  <a:schemeClr val="lt1"/>
                </a:solidFill>
              </a:rPr>
              <a:t>For every cell and KPI, we analyzed the shape of the data by fitting multiple statistical distributions (e.g., logistic, GMM, t, Weibull, etc.).</a:t>
            </a:r>
            <a:endParaRPr sz="22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❏"/>
            </a:pPr>
            <a:r>
              <a:rPr lang="en-US" sz="2400">
                <a:solidFill>
                  <a:schemeClr val="lt1"/>
                </a:solidFill>
              </a:rPr>
              <a:t>If classic distributions didn’t fit well, we used Gaussian Mixture Models (GMMs) for complex or multimodal time series.</a:t>
            </a:r>
            <a:endParaRPr sz="24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❏"/>
            </a:pPr>
            <a:r>
              <a:rPr lang="en-US" sz="2400">
                <a:solidFill>
                  <a:schemeClr val="lt1"/>
                </a:solidFill>
              </a:rPr>
              <a:t>(cell, KPI) pairs that failed to fit any standard distribution were automatically flagged for further review.</a:t>
            </a:r>
            <a:endParaRPr sz="19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44b297f60a_0_446"/>
          <p:cNvSpPr txBox="1"/>
          <p:nvPr/>
        </p:nvSpPr>
        <p:spPr>
          <a:xfrm>
            <a:off x="550850" y="404675"/>
            <a:ext cx="10926600" cy="60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/>
              <a:t>•</a:t>
            </a:r>
            <a:endParaRPr sz="1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/>
              <a:t>•</a:t>
            </a:r>
            <a:endParaRPr sz="1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/>
              <a:t>•</a:t>
            </a:r>
            <a:endParaRPr sz="1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/>
              <a:t>•</a:t>
            </a:r>
            <a:endParaRPr sz="1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/>
              <a:t>•</a:t>
            </a:r>
            <a:endParaRPr sz="1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/>
              <a:t>•</a:t>
            </a:r>
            <a:endParaRPr sz="1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/>
              <a:t>•</a:t>
            </a:r>
            <a:endParaRPr sz="1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/>
              <a:t>•</a:t>
            </a:r>
            <a:endParaRPr sz="1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/>
              <a:t>•</a:t>
            </a:r>
            <a:endParaRPr sz="1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/>
              <a:t>•</a:t>
            </a:r>
            <a:endParaRPr sz="1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/>
              <a:t>•</a:t>
            </a:r>
            <a:endParaRPr sz="1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/>
              <a:t>•</a:t>
            </a:r>
            <a:endParaRPr sz="1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/>
              <a:t>•</a:t>
            </a:r>
            <a:endParaRPr sz="1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/>
              <a:t>•</a:t>
            </a:r>
            <a:endParaRPr sz="1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/>
              <a:t>•</a:t>
            </a:r>
            <a:endParaRPr sz="1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/>
              <a:t>•</a:t>
            </a:r>
            <a:endParaRPr sz="1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/>
              <a:t>•</a:t>
            </a:r>
            <a:endParaRPr sz="1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/>
              <a:t>•</a:t>
            </a:r>
            <a:endParaRPr sz="1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</a:rPr>
              <a:t>     </a:t>
            </a:r>
            <a:r>
              <a:rPr b="1" lang="en-US" sz="2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Cell/KPI pairs with NO suitable distribution: 20</a:t>
            </a:r>
            <a:endParaRPr b="1" sz="2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18" name="Google Shape;518;g344b297f60a_0_4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200" y="404675"/>
            <a:ext cx="11123601" cy="5511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44b297f60a_0_453"/>
          <p:cNvSpPr txBox="1"/>
          <p:nvPr/>
        </p:nvSpPr>
        <p:spPr>
          <a:xfrm>
            <a:off x="392525" y="234150"/>
            <a:ext cx="11109300" cy="60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chemeClr val="lt1"/>
                </a:solidFill>
              </a:rPr>
              <a:t>Feature Engineering:</a:t>
            </a:r>
            <a:endParaRPr b="1" sz="3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</a:rPr>
              <a:t>Motivation:</a:t>
            </a:r>
            <a:endParaRPr b="1"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</a:rPr>
              <a:t>Raw KPIs alone insufficient to detect subtle or context-driven anomalies.</a:t>
            </a:r>
            <a:endParaRPr sz="19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</a:rPr>
              <a:t>Temporal Features:</a:t>
            </a:r>
            <a:endParaRPr b="1" sz="2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</a:rPr>
              <a:t>1.Lagged Features: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lang="en-US" sz="1300">
                <a:solidFill>
                  <a:schemeClr val="lt1"/>
                </a:solidFill>
              </a:rPr>
            </a:br>
            <a:r>
              <a:rPr lang="en-US" sz="1800">
                <a:solidFill>
                  <a:schemeClr val="lt1"/>
                </a:solidFill>
              </a:rPr>
              <a:t>For each KPI, new columns that represent the value of that KPI at previous time steps.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C</a:t>
            </a:r>
            <a:r>
              <a:rPr lang="en-US" sz="1800">
                <a:solidFill>
                  <a:schemeClr val="lt1"/>
                </a:solidFill>
              </a:rPr>
              <a:t>aptures how the KPI was behaving, Allows the model to detect sudden jumps, drops, or reversals by comparing the current value to recent history</a:t>
            </a:r>
            <a:r>
              <a:rPr lang="en-US" sz="1300">
                <a:solidFill>
                  <a:schemeClr val="lt1"/>
                </a:solidFill>
              </a:rPr>
              <a:t>.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</a:rPr>
              <a:t>2.</a:t>
            </a:r>
            <a:r>
              <a:rPr b="1" lang="en-US" sz="2900">
                <a:solidFill>
                  <a:schemeClr val="lt1"/>
                </a:solidFill>
              </a:rPr>
              <a:t> </a:t>
            </a:r>
            <a:r>
              <a:rPr b="1" lang="en-US" sz="1800">
                <a:solidFill>
                  <a:schemeClr val="lt1"/>
                </a:solidFill>
              </a:rPr>
              <a:t>Rolling Statistics: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</a:rPr>
              <a:t>are metrics calculated over a fixed-size sliding window as it moves along a time series.</a:t>
            </a:r>
            <a:endParaRPr sz="19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</a:rPr>
              <a:t>[ Rolling Mean, Rolling Median, Rolling Standard Deviation, Rolling Minimum &amp; Maximum ]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</a:rPr>
              <a:t>      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25" name="Google Shape;525;g344b297f60a_0_453"/>
          <p:cNvSpPr/>
          <p:nvPr/>
        </p:nvSpPr>
        <p:spPr>
          <a:xfrm>
            <a:off x="392525" y="2304950"/>
            <a:ext cx="2631000" cy="4263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26" name="Google Shape;526;g344b297f60a_0_453"/>
          <p:cNvSpPr/>
          <p:nvPr/>
        </p:nvSpPr>
        <p:spPr>
          <a:xfrm>
            <a:off x="392525" y="4071225"/>
            <a:ext cx="2631000" cy="5115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44b297f60a_0_457"/>
          <p:cNvSpPr txBox="1"/>
          <p:nvPr/>
        </p:nvSpPr>
        <p:spPr>
          <a:xfrm>
            <a:off x="355950" y="319400"/>
            <a:ext cx="10536600" cy="56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chemeClr val="lt1"/>
                </a:solidFill>
              </a:rPr>
              <a:t> </a:t>
            </a:r>
            <a:r>
              <a:rPr b="1" lang="en-US" sz="2800">
                <a:solidFill>
                  <a:schemeClr val="lt1"/>
                </a:solidFill>
              </a:rPr>
              <a:t>Total Features per KPI:</a:t>
            </a:r>
            <a:endParaRPr b="1" sz="2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solidFill>
                <a:schemeClr val="lt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❏"/>
            </a:pPr>
            <a:r>
              <a:rPr b="1" lang="en-US" sz="2200">
                <a:solidFill>
                  <a:schemeClr val="lt1"/>
                </a:solidFill>
              </a:rPr>
              <a:t>1 Original column</a:t>
            </a:r>
            <a:r>
              <a:rPr lang="en-US" sz="2200">
                <a:solidFill>
                  <a:schemeClr val="lt1"/>
                </a:solidFill>
              </a:rPr>
              <a:t> (today’s value)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❏"/>
            </a:pPr>
            <a:r>
              <a:rPr b="1" lang="en-US" sz="2200">
                <a:solidFill>
                  <a:schemeClr val="lt1"/>
                </a:solidFill>
              </a:rPr>
              <a:t>2 Lagged features</a:t>
            </a:r>
            <a:r>
              <a:rPr lang="en-US" sz="2200">
                <a:solidFill>
                  <a:schemeClr val="lt1"/>
                </a:solidFill>
              </a:rPr>
              <a:t> (lag1, lag2)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❏"/>
            </a:pPr>
            <a:r>
              <a:rPr b="1" lang="en-US" sz="2200">
                <a:solidFill>
                  <a:schemeClr val="lt1"/>
                </a:solidFill>
              </a:rPr>
              <a:t>5 rolling statistics x 2 windows (3-day, 7-day):</a:t>
            </a:r>
            <a:endParaRPr b="1" sz="22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❏"/>
            </a:pPr>
            <a:r>
              <a:rPr b="1" lang="en-US" sz="2000">
                <a:solidFill>
                  <a:schemeClr val="lt1"/>
                </a:solidFill>
              </a:rPr>
              <a:t>Mean (3-day), Mean (7-day)</a:t>
            </a:r>
            <a:endParaRPr b="1"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❏"/>
            </a:pPr>
            <a:r>
              <a:rPr b="1" lang="en-US" sz="2000">
                <a:solidFill>
                  <a:schemeClr val="lt1"/>
                </a:solidFill>
              </a:rPr>
              <a:t>Median (3-day), Median (7-day)</a:t>
            </a:r>
            <a:endParaRPr b="1"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❏"/>
            </a:pPr>
            <a:r>
              <a:rPr b="1" lang="en-US" sz="2000">
                <a:solidFill>
                  <a:schemeClr val="lt1"/>
                </a:solidFill>
              </a:rPr>
              <a:t>Std (3-day), Std (7-day)</a:t>
            </a:r>
            <a:endParaRPr b="1"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❏"/>
            </a:pPr>
            <a:r>
              <a:rPr b="1" lang="en-US" sz="2000">
                <a:solidFill>
                  <a:schemeClr val="lt1"/>
                </a:solidFill>
              </a:rPr>
              <a:t>Min (3-day), Min (7-day)</a:t>
            </a:r>
            <a:endParaRPr b="1"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❏"/>
            </a:pPr>
            <a:r>
              <a:rPr b="1" lang="en-US" sz="2000">
                <a:solidFill>
                  <a:schemeClr val="lt1"/>
                </a:solidFill>
              </a:rPr>
              <a:t>Max (3-day), Max (7-day)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</a:rPr>
              <a:t>Total: </a:t>
            </a:r>
            <a:r>
              <a:rPr lang="en-US" sz="2200">
                <a:solidFill>
                  <a:schemeClr val="lt1"/>
                </a:solidFill>
              </a:rPr>
              <a:t>1 (original) + 2 (lags) + 10 (rolling) = </a:t>
            </a:r>
            <a:r>
              <a:rPr b="1" lang="en-US" sz="2200">
                <a:solidFill>
                  <a:schemeClr val="lt1"/>
                </a:solidFill>
              </a:rPr>
              <a:t>13 features per KPI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</a:rPr>
              <a:t> Starting with temporal-only features provided clarity and established a reliable anomaly detection foundation.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33" name="Google Shape;533;g344b297f60a_0_457"/>
          <p:cNvSpPr/>
          <p:nvPr/>
        </p:nvSpPr>
        <p:spPr>
          <a:xfrm>
            <a:off x="92600" y="4894100"/>
            <a:ext cx="328800" cy="584700"/>
          </a:xfrm>
          <a:prstGeom prst="rightArrow">
            <a:avLst>
              <a:gd fmla="val 50000" name="adj1"/>
              <a:gd fmla="val 48137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44b297f60a_0_465"/>
          <p:cNvSpPr txBox="1"/>
          <p:nvPr/>
        </p:nvSpPr>
        <p:spPr>
          <a:xfrm>
            <a:off x="514325" y="441225"/>
            <a:ext cx="10902300" cy="58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</a:rPr>
              <a:t>1. Geospatial Features:</a:t>
            </a:r>
            <a:endParaRPr b="1" sz="2400">
              <a:solidFill>
                <a:schemeClr val="lt1"/>
              </a:solidFill>
            </a:endParaRPr>
          </a:p>
          <a:p>
            <a:pPr indent="0" lvl="0" marL="12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•</a:t>
            </a:r>
            <a:r>
              <a:rPr lang="en-US" sz="2200">
                <a:solidFill>
                  <a:schemeClr val="lt1"/>
                </a:solidFill>
              </a:rPr>
              <a:t>Features like latitude, longitude, distance between sites, site clustering, region, district, and zone.</a:t>
            </a:r>
            <a:endParaRPr sz="2200">
              <a:solidFill>
                <a:schemeClr val="lt1"/>
              </a:solidFill>
            </a:endParaRPr>
          </a:p>
          <a:p>
            <a:pPr indent="0" lvl="0" marL="12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</a:rPr>
              <a:t>2. Interaction Features:</a:t>
            </a:r>
            <a:endParaRPr b="1" sz="2300">
              <a:solidFill>
                <a:schemeClr val="lt1"/>
              </a:solidFill>
            </a:endParaRPr>
          </a:p>
          <a:p>
            <a:pPr indent="0" lvl="0" marL="12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</a:rPr>
              <a:t>•</a:t>
            </a:r>
            <a:r>
              <a:rPr lang="en-US" sz="2300">
                <a:solidFill>
                  <a:schemeClr val="lt1"/>
                </a:solidFill>
              </a:rPr>
              <a:t>reflect the relationships between multiple KPIs or cells.</a:t>
            </a:r>
            <a:endParaRPr sz="2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lt1"/>
              </a:solidFill>
            </a:endParaRPr>
          </a:p>
          <a:p>
            <a:pPr indent="0" lvl="0" marL="12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40" name="Google Shape;540;g344b297f60a_0_465"/>
          <p:cNvSpPr txBox="1"/>
          <p:nvPr/>
        </p:nvSpPr>
        <p:spPr>
          <a:xfrm>
            <a:off x="4375750" y="3060175"/>
            <a:ext cx="4555800" cy="19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41" name="Google Shape;541;g344b297f60a_0_4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2900" y="3060175"/>
            <a:ext cx="6136075" cy="35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44b297f60a_0_191"/>
          <p:cNvSpPr txBox="1"/>
          <p:nvPr>
            <p:ph type="ctrTitle"/>
          </p:nvPr>
        </p:nvSpPr>
        <p:spPr>
          <a:xfrm>
            <a:off x="3876325" y="3389075"/>
            <a:ext cx="8015100" cy="3594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US" sz="4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Anomaly Detection Module </a:t>
            </a:r>
            <a:endParaRPr sz="6000">
              <a:latin typeface="Teko"/>
              <a:ea typeface="Teko"/>
              <a:cs typeface="Teko"/>
              <a:sym typeface="Tek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6900">
                <a:latin typeface="Teko"/>
                <a:ea typeface="Teko"/>
                <a:cs typeface="Teko"/>
                <a:sym typeface="Teko"/>
              </a:rPr>
              <a:t>        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US" sz="4200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47" name="Google Shape;547;g344b297f60a_0_191"/>
          <p:cNvSpPr/>
          <p:nvPr/>
        </p:nvSpPr>
        <p:spPr>
          <a:xfrm>
            <a:off x="1129301" y="2491433"/>
            <a:ext cx="1446900" cy="1446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48" name="Google Shape;548;g344b297f60a_0_191"/>
          <p:cNvSpPr txBox="1"/>
          <p:nvPr>
            <p:ph idx="2" type="title"/>
          </p:nvPr>
        </p:nvSpPr>
        <p:spPr>
          <a:xfrm>
            <a:off x="1198668" y="2829633"/>
            <a:ext cx="13080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</a:pPr>
            <a:r>
              <a:rPr lang="en-US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rPr>
              <a:t>04</a:t>
            </a:r>
            <a:endParaRPr>
              <a:solidFill>
                <a:schemeClr val="dk2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49" name="Google Shape;549;g344b297f60a_0_191"/>
          <p:cNvSpPr/>
          <p:nvPr/>
        </p:nvSpPr>
        <p:spPr>
          <a:xfrm>
            <a:off x="1827301" y="5158667"/>
            <a:ext cx="8373442" cy="139103"/>
          </a:xfrm>
          <a:custGeom>
            <a:rect b="b" l="l" r="r" t="t"/>
            <a:pathLst>
              <a:path extrusionOk="0" h="2382" w="143387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550" name="Google Shape;550;g344b297f60a_0_191"/>
          <p:cNvCxnSpPr>
            <a:stCxn id="547" idx="2"/>
          </p:cNvCxnSpPr>
          <p:nvPr/>
        </p:nvCxnSpPr>
        <p:spPr>
          <a:xfrm>
            <a:off x="1852751" y="3938333"/>
            <a:ext cx="0" cy="13041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6ea6778329_5_7"/>
          <p:cNvSpPr txBox="1"/>
          <p:nvPr>
            <p:ph idx="1" type="body"/>
          </p:nvPr>
        </p:nvSpPr>
        <p:spPr>
          <a:xfrm>
            <a:off x="824550" y="2111150"/>
            <a:ext cx="10542900" cy="43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Fusion 1: Autoencoder + Prophet + LOF ((OR Combination)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Fusion 2: STL + Z-score + Prophet + LOF   (OR Combination)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Fusion 3: Prophet (60%) + STL + Z-score (40%) ((Weighted Voting)</a:t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557" name="Google Shape;557;g36ea6778329_5_7"/>
          <p:cNvSpPr txBox="1"/>
          <p:nvPr>
            <p:ph type="ctrTitle"/>
          </p:nvPr>
        </p:nvSpPr>
        <p:spPr>
          <a:xfrm>
            <a:off x="825100" y="1178625"/>
            <a:ext cx="8085900" cy="73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Anomaly Detection Module(Global Models)</a:t>
            </a:r>
            <a:endParaRPr b="1" sz="3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6ea6778329_5_66"/>
          <p:cNvSpPr txBox="1"/>
          <p:nvPr>
            <p:ph idx="1" type="body"/>
          </p:nvPr>
        </p:nvSpPr>
        <p:spPr>
          <a:xfrm>
            <a:off x="796500" y="1644875"/>
            <a:ext cx="10348500" cy="4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g36ea6778329_5_66"/>
          <p:cNvSpPr txBox="1"/>
          <p:nvPr>
            <p:ph type="ctrTitle"/>
          </p:nvPr>
        </p:nvSpPr>
        <p:spPr>
          <a:xfrm>
            <a:off x="712350" y="529450"/>
            <a:ext cx="7421400" cy="7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latin typeface="Maven Pro"/>
                <a:ea typeface="Maven Pro"/>
                <a:cs typeface="Maven Pro"/>
                <a:sym typeface="Maven Pro"/>
              </a:rPr>
              <a:t>Fusion 1: Autoencoder + Prophet + LOF </a:t>
            </a:r>
            <a:endParaRPr b="1" sz="29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65" name="Google Shape;565;g36ea6778329_5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750" y="1434375"/>
            <a:ext cx="10232000" cy="218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g36ea6778329_5_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500" y="3965750"/>
            <a:ext cx="10348499" cy="218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6ea6778329_5_75"/>
          <p:cNvSpPr txBox="1"/>
          <p:nvPr>
            <p:ph idx="1" type="body"/>
          </p:nvPr>
        </p:nvSpPr>
        <p:spPr>
          <a:xfrm>
            <a:off x="796500" y="1515675"/>
            <a:ext cx="10076700" cy="47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g36ea6778329_5_75"/>
          <p:cNvSpPr txBox="1"/>
          <p:nvPr>
            <p:ph type="ctrTitle"/>
          </p:nvPr>
        </p:nvSpPr>
        <p:spPr>
          <a:xfrm>
            <a:off x="825100" y="548900"/>
            <a:ext cx="7328100" cy="7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latin typeface="Maven Pro"/>
                <a:ea typeface="Maven Pro"/>
                <a:cs typeface="Maven Pro"/>
                <a:sym typeface="Maven Pro"/>
              </a:rPr>
              <a:t>Fusion 1: Autoencoder + Prophet + LOF</a:t>
            </a:r>
            <a:endParaRPr/>
          </a:p>
        </p:txBody>
      </p:sp>
      <p:pic>
        <p:nvPicPr>
          <p:cNvPr id="574" name="Google Shape;574;g36ea6778329_5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025" y="1515675"/>
            <a:ext cx="9833774" cy="210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g36ea6778329_5_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025" y="3976625"/>
            <a:ext cx="9833774" cy="22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6ea6778329_5_84"/>
          <p:cNvSpPr txBox="1"/>
          <p:nvPr>
            <p:ph idx="1" type="body"/>
          </p:nvPr>
        </p:nvSpPr>
        <p:spPr>
          <a:xfrm>
            <a:off x="796500" y="2072300"/>
            <a:ext cx="10134900" cy="43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g36ea6778329_5_84"/>
          <p:cNvSpPr txBox="1"/>
          <p:nvPr>
            <p:ph type="ctrTitle"/>
          </p:nvPr>
        </p:nvSpPr>
        <p:spPr>
          <a:xfrm>
            <a:off x="825100" y="887200"/>
            <a:ext cx="7308600" cy="118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latin typeface="Maven Pro"/>
                <a:ea typeface="Maven Pro"/>
                <a:cs typeface="Maven Pro"/>
                <a:sym typeface="Maven Pro"/>
              </a:rPr>
              <a:t>Fusion 1: Autoencoder + Prophet + LOF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3" name="Google Shape;583;g36ea6778329_5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500" y="2072200"/>
            <a:ext cx="10134899" cy="400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44abbbeeed_1_98"/>
          <p:cNvSpPr/>
          <p:nvPr/>
        </p:nvSpPr>
        <p:spPr>
          <a:xfrm>
            <a:off x="9986411" y="3182483"/>
            <a:ext cx="318310" cy="317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2" name="Google Shape;362;g344abbbeeed_1_98"/>
          <p:cNvGrpSpPr/>
          <p:nvPr/>
        </p:nvGrpSpPr>
        <p:grpSpPr>
          <a:xfrm>
            <a:off x="9052236" y="2246320"/>
            <a:ext cx="778425" cy="773764"/>
            <a:chOff x="3541011" y="3367320"/>
            <a:chExt cx="348257" cy="346188"/>
          </a:xfrm>
        </p:grpSpPr>
        <p:sp>
          <p:nvSpPr>
            <p:cNvPr id="363" name="Google Shape;363;g344abbbeeed_1_98"/>
            <p:cNvSpPr/>
            <p:nvPr/>
          </p:nvSpPr>
          <p:spPr>
            <a:xfrm>
              <a:off x="3541011" y="3367320"/>
              <a:ext cx="347906" cy="346188"/>
            </a:xfrm>
            <a:custGeom>
              <a:rect b="b" l="l" r="r" t="t"/>
              <a:pathLst>
                <a:path extrusionOk="0" h="10877" w="10931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g344abbbeeed_1_98"/>
            <p:cNvSpPr/>
            <p:nvPr/>
          </p:nvSpPr>
          <p:spPr>
            <a:xfrm>
              <a:off x="3658105" y="3389599"/>
              <a:ext cx="208820" cy="199431"/>
            </a:xfrm>
            <a:custGeom>
              <a:rect b="b" l="l" r="r" t="t"/>
              <a:pathLst>
                <a:path extrusionOk="0" h="6266" w="6561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g344abbbeeed_1_98"/>
            <p:cNvSpPr/>
            <p:nvPr/>
          </p:nvSpPr>
          <p:spPr>
            <a:xfrm>
              <a:off x="3720614" y="3426805"/>
              <a:ext cx="95164" cy="116011"/>
            </a:xfrm>
            <a:custGeom>
              <a:rect b="b" l="l" r="r" t="t"/>
              <a:pathLst>
                <a:path extrusionOk="0" h="3645" w="299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g344abbbeeed_1_98"/>
            <p:cNvSpPr/>
            <p:nvPr/>
          </p:nvSpPr>
          <p:spPr>
            <a:xfrm>
              <a:off x="3773671" y="3496030"/>
              <a:ext cx="115597" cy="114993"/>
            </a:xfrm>
            <a:custGeom>
              <a:rect b="b" l="l" r="r" t="t"/>
              <a:pathLst>
                <a:path extrusionOk="0" h="3613" w="3632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7" name="Google Shape;367;g344abbbeeed_1_98"/>
          <p:cNvSpPr/>
          <p:nvPr/>
        </p:nvSpPr>
        <p:spPr>
          <a:xfrm>
            <a:off x="200144" y="4204263"/>
            <a:ext cx="60900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344abbbeeed_1_98"/>
          <p:cNvSpPr txBox="1"/>
          <p:nvPr/>
        </p:nvSpPr>
        <p:spPr>
          <a:xfrm>
            <a:off x="314650" y="173225"/>
            <a:ext cx="35691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00">
                <a:solidFill>
                  <a:schemeClr val="lt1"/>
                </a:solidFill>
              </a:rPr>
              <a:t>Agenda</a:t>
            </a:r>
            <a:endParaRPr sz="5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69" name="Google Shape;369;g344abbbeeed_1_98"/>
          <p:cNvSpPr/>
          <p:nvPr/>
        </p:nvSpPr>
        <p:spPr>
          <a:xfrm>
            <a:off x="253725" y="1386850"/>
            <a:ext cx="462900" cy="560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latin typeface="Maven Pro"/>
                <a:ea typeface="Maven Pro"/>
                <a:cs typeface="Maven Pro"/>
                <a:sym typeface="Maven Pro"/>
              </a:rPr>
              <a:t>1</a:t>
            </a:r>
            <a:endParaRPr b="1" sz="29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0" name="Google Shape;370;g344abbbeeed_1_98"/>
          <p:cNvSpPr/>
          <p:nvPr/>
        </p:nvSpPr>
        <p:spPr>
          <a:xfrm>
            <a:off x="253725" y="2167413"/>
            <a:ext cx="462900" cy="560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Maven Pro"/>
                <a:ea typeface="Maven Pro"/>
                <a:cs typeface="Maven Pro"/>
                <a:sym typeface="Maven Pro"/>
              </a:rPr>
              <a:t>2</a:t>
            </a:r>
            <a:endParaRPr b="1" sz="30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1" name="Google Shape;371;g344abbbeeed_1_98"/>
          <p:cNvSpPr/>
          <p:nvPr/>
        </p:nvSpPr>
        <p:spPr>
          <a:xfrm>
            <a:off x="253725" y="2881275"/>
            <a:ext cx="462900" cy="560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Maven Pro"/>
                <a:ea typeface="Maven Pro"/>
                <a:cs typeface="Maven Pro"/>
                <a:sym typeface="Maven Pro"/>
              </a:rPr>
              <a:t>3</a:t>
            </a:r>
            <a:endParaRPr b="1" sz="30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2" name="Google Shape;372;g344abbbeeed_1_98"/>
          <p:cNvSpPr/>
          <p:nvPr/>
        </p:nvSpPr>
        <p:spPr>
          <a:xfrm>
            <a:off x="253725" y="3690550"/>
            <a:ext cx="462900" cy="560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latin typeface="Maven Pro"/>
                <a:ea typeface="Maven Pro"/>
                <a:cs typeface="Maven Pro"/>
                <a:sym typeface="Maven Pro"/>
              </a:rPr>
              <a:t>4</a:t>
            </a:r>
            <a:endParaRPr b="1" sz="29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3" name="Google Shape;373;g344abbbeeed_1_98"/>
          <p:cNvSpPr/>
          <p:nvPr/>
        </p:nvSpPr>
        <p:spPr>
          <a:xfrm>
            <a:off x="253725" y="4499825"/>
            <a:ext cx="462900" cy="560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Maven Pro"/>
                <a:ea typeface="Maven Pro"/>
                <a:cs typeface="Maven Pro"/>
                <a:sym typeface="Maven Pro"/>
              </a:rPr>
              <a:t>5</a:t>
            </a:r>
            <a:endParaRPr b="1" sz="30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4" name="Google Shape;374;g344abbbeeed_1_98"/>
          <p:cNvSpPr/>
          <p:nvPr/>
        </p:nvSpPr>
        <p:spPr>
          <a:xfrm>
            <a:off x="253725" y="5297825"/>
            <a:ext cx="462900" cy="560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Maven Pro"/>
                <a:ea typeface="Maven Pro"/>
                <a:cs typeface="Maven Pro"/>
                <a:sym typeface="Maven Pro"/>
              </a:rPr>
              <a:t>6</a:t>
            </a:r>
            <a:endParaRPr b="1" sz="30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5" name="Google Shape;375;g344abbbeeed_1_98"/>
          <p:cNvSpPr txBox="1"/>
          <p:nvPr/>
        </p:nvSpPr>
        <p:spPr>
          <a:xfrm>
            <a:off x="669300" y="2072002"/>
            <a:ext cx="88971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Challenges &amp; System Description </a:t>
            </a:r>
            <a:endParaRPr b="1" sz="3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g344abbbeeed_1_98"/>
          <p:cNvSpPr txBox="1"/>
          <p:nvPr/>
        </p:nvSpPr>
        <p:spPr>
          <a:xfrm>
            <a:off x="669300" y="2795563"/>
            <a:ext cx="108534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g344abbbeeed_1_98"/>
          <p:cNvSpPr txBox="1"/>
          <p:nvPr/>
        </p:nvSpPr>
        <p:spPr>
          <a:xfrm>
            <a:off x="829400" y="2826475"/>
            <a:ext cx="89265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Dataset &amp; Feature Engineering </a:t>
            </a:r>
            <a:endParaRPr b="1"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8" name="Google Shape;378;g344abbbeeed_1_98"/>
          <p:cNvSpPr txBox="1"/>
          <p:nvPr/>
        </p:nvSpPr>
        <p:spPr>
          <a:xfrm>
            <a:off x="888250" y="3627878"/>
            <a:ext cx="65412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Anomaly Detection Module </a:t>
            </a:r>
            <a:endParaRPr b="1"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9" name="Google Shape;379;g344abbbeeed_1_98"/>
          <p:cNvSpPr txBox="1"/>
          <p:nvPr/>
        </p:nvSpPr>
        <p:spPr>
          <a:xfrm>
            <a:off x="888275" y="4374925"/>
            <a:ext cx="77208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LLM Summary + Geo-Spatial Module </a:t>
            </a:r>
            <a:endParaRPr b="1" sz="3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344abbbeeed_1_98"/>
          <p:cNvSpPr txBox="1"/>
          <p:nvPr/>
        </p:nvSpPr>
        <p:spPr>
          <a:xfrm>
            <a:off x="669300" y="1244875"/>
            <a:ext cx="79398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Introduction &amp; Motivation </a:t>
            </a:r>
            <a:endParaRPr b="1" sz="3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g344abbbeeed_1_98"/>
          <p:cNvSpPr txBox="1"/>
          <p:nvPr/>
        </p:nvSpPr>
        <p:spPr>
          <a:xfrm>
            <a:off x="888275" y="5162325"/>
            <a:ext cx="43158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Live </a:t>
            </a:r>
            <a:r>
              <a:rPr lang="en-US" sz="41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NetVision </a:t>
            </a:r>
            <a:r>
              <a:rPr b="1" lang="en-US"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3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6ea6778329_5_32"/>
          <p:cNvSpPr txBox="1"/>
          <p:nvPr>
            <p:ph idx="1" type="body"/>
          </p:nvPr>
        </p:nvSpPr>
        <p:spPr>
          <a:xfrm>
            <a:off x="796500" y="1418025"/>
            <a:ext cx="8677800" cy="50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g36ea6778329_5_32"/>
          <p:cNvSpPr txBox="1"/>
          <p:nvPr>
            <p:ph type="ctrTitle"/>
          </p:nvPr>
        </p:nvSpPr>
        <p:spPr>
          <a:xfrm>
            <a:off x="825100" y="466525"/>
            <a:ext cx="7366800" cy="7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latin typeface="Maven Pro"/>
                <a:ea typeface="Maven Pro"/>
                <a:cs typeface="Maven Pro"/>
                <a:sym typeface="Maven Pro"/>
              </a:rPr>
              <a:t>Fusion 2: STL + Z-score + Prophet + LOF</a:t>
            </a:r>
            <a:endParaRPr b="1" sz="4300"/>
          </a:p>
        </p:txBody>
      </p:sp>
      <p:pic>
        <p:nvPicPr>
          <p:cNvPr id="591" name="Google Shape;591;g36ea6778329_5_32"/>
          <p:cNvPicPr preferRelativeResize="0"/>
          <p:nvPr/>
        </p:nvPicPr>
        <p:blipFill rotWithShape="1">
          <a:blip r:embed="rId3">
            <a:alphaModFix/>
          </a:blip>
          <a:srcRect b="0" l="0" r="-1245" t="0"/>
          <a:stretch/>
        </p:blipFill>
        <p:spPr>
          <a:xfrm>
            <a:off x="825100" y="1418025"/>
            <a:ext cx="8862874" cy="225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g36ea6778329_5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100" y="4066475"/>
            <a:ext cx="8862874" cy="217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6ea6778329_5_41"/>
          <p:cNvSpPr txBox="1"/>
          <p:nvPr>
            <p:ph idx="1" type="body"/>
          </p:nvPr>
        </p:nvSpPr>
        <p:spPr>
          <a:xfrm>
            <a:off x="796500" y="1528325"/>
            <a:ext cx="9610200" cy="49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g36ea6778329_5_41"/>
          <p:cNvSpPr txBox="1"/>
          <p:nvPr>
            <p:ph type="ctrTitle"/>
          </p:nvPr>
        </p:nvSpPr>
        <p:spPr>
          <a:xfrm>
            <a:off x="825100" y="576350"/>
            <a:ext cx="74253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latin typeface="Maven Pro"/>
                <a:ea typeface="Maven Pro"/>
                <a:cs typeface="Maven Pro"/>
                <a:sym typeface="Maven Pro"/>
              </a:rPr>
              <a:t>Fusion 2: STL + Z-score + Prophet + LOF</a:t>
            </a:r>
            <a:endParaRPr/>
          </a:p>
        </p:txBody>
      </p:sp>
      <p:pic>
        <p:nvPicPr>
          <p:cNvPr id="600" name="Google Shape;600;g36ea6778329_5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150" y="1620025"/>
            <a:ext cx="9548550" cy="198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g36ea6778329_5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150" y="3866600"/>
            <a:ext cx="9610200" cy="211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6ea6778329_5_57"/>
          <p:cNvSpPr txBox="1"/>
          <p:nvPr>
            <p:ph idx="1" type="body"/>
          </p:nvPr>
        </p:nvSpPr>
        <p:spPr>
          <a:xfrm>
            <a:off x="796500" y="1644875"/>
            <a:ext cx="9493800" cy="4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g36ea6778329_5_57"/>
          <p:cNvSpPr txBox="1"/>
          <p:nvPr>
            <p:ph type="ctrTitle"/>
          </p:nvPr>
        </p:nvSpPr>
        <p:spPr>
          <a:xfrm>
            <a:off x="796500" y="615200"/>
            <a:ext cx="7978200" cy="93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latin typeface="Maven Pro"/>
                <a:ea typeface="Maven Pro"/>
                <a:cs typeface="Maven Pro"/>
                <a:sym typeface="Maven Pro"/>
              </a:rPr>
              <a:t>Fusion 2: STL + Z-score + Prophet + LOF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609" name="Google Shape;609;g36ea6778329_5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750" y="1496175"/>
            <a:ext cx="9758224" cy="416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6ea6778329_5_92"/>
          <p:cNvSpPr txBox="1"/>
          <p:nvPr>
            <p:ph idx="1" type="body"/>
          </p:nvPr>
        </p:nvSpPr>
        <p:spPr>
          <a:xfrm>
            <a:off x="796500" y="1567175"/>
            <a:ext cx="10173600" cy="49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g36ea6778329_5_92"/>
          <p:cNvSpPr txBox="1"/>
          <p:nvPr>
            <p:ph type="ctrTitle"/>
          </p:nvPr>
        </p:nvSpPr>
        <p:spPr>
          <a:xfrm>
            <a:off x="825100" y="548900"/>
            <a:ext cx="87750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latin typeface="Maven Pro"/>
                <a:ea typeface="Maven Pro"/>
                <a:cs typeface="Maven Pro"/>
                <a:sym typeface="Maven Pro"/>
              </a:rPr>
              <a:t>Fusion 3: Prophet (60%) + STL + Z-score (40%)</a:t>
            </a:r>
            <a:endParaRPr/>
          </a:p>
        </p:txBody>
      </p:sp>
      <p:pic>
        <p:nvPicPr>
          <p:cNvPr id="617" name="Google Shape;617;g36ea6778329_5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500" y="1567175"/>
            <a:ext cx="10076574" cy="231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g36ea6778329_5_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500" y="4053925"/>
            <a:ext cx="10173599" cy="249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6ea6778329_5_101"/>
          <p:cNvSpPr txBox="1"/>
          <p:nvPr>
            <p:ph idx="1" type="body"/>
          </p:nvPr>
        </p:nvSpPr>
        <p:spPr>
          <a:xfrm>
            <a:off x="796500" y="1586600"/>
            <a:ext cx="10698300" cy="48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g36ea6778329_5_101"/>
          <p:cNvSpPr txBox="1"/>
          <p:nvPr>
            <p:ph type="ctrTitle"/>
          </p:nvPr>
        </p:nvSpPr>
        <p:spPr>
          <a:xfrm>
            <a:off x="825100" y="615200"/>
            <a:ext cx="9154200" cy="122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latin typeface="Maven Pro"/>
                <a:ea typeface="Maven Pro"/>
                <a:cs typeface="Maven Pro"/>
                <a:sym typeface="Maven Pro"/>
              </a:rPr>
              <a:t>Fusion 3: Prophet (60%) + STL + Z-score (40%)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6" name="Google Shape;626;g36ea6778329_5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500" y="1586600"/>
            <a:ext cx="10698301" cy="244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g36ea6778329_5_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500" y="4248200"/>
            <a:ext cx="10698300" cy="211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44b297f60a_0_200"/>
          <p:cNvSpPr txBox="1"/>
          <p:nvPr>
            <p:ph type="ctrTitle"/>
          </p:nvPr>
        </p:nvSpPr>
        <p:spPr>
          <a:xfrm>
            <a:off x="3444875" y="4023600"/>
            <a:ext cx="8373600" cy="35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3800">
                <a:latin typeface="Calibri"/>
                <a:ea typeface="Calibri"/>
                <a:cs typeface="Calibri"/>
                <a:sym typeface="Calibri"/>
              </a:rPr>
              <a:t>LLM Summary + Geo-Spatial Module </a:t>
            </a:r>
            <a:endParaRPr b="1" sz="3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4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6900">
                <a:latin typeface="Teko"/>
                <a:ea typeface="Teko"/>
                <a:cs typeface="Teko"/>
                <a:sym typeface="Teko"/>
              </a:rPr>
              <a:t>        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US" sz="4200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33" name="Google Shape;633;g344b297f60a_0_200"/>
          <p:cNvSpPr/>
          <p:nvPr/>
        </p:nvSpPr>
        <p:spPr>
          <a:xfrm>
            <a:off x="1129301" y="2491433"/>
            <a:ext cx="1446900" cy="1446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34" name="Google Shape;634;g344b297f60a_0_200"/>
          <p:cNvSpPr txBox="1"/>
          <p:nvPr>
            <p:ph idx="2" type="title"/>
          </p:nvPr>
        </p:nvSpPr>
        <p:spPr>
          <a:xfrm>
            <a:off x="1198668" y="2829633"/>
            <a:ext cx="13080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</a:pPr>
            <a:r>
              <a:rPr lang="en-US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rPr>
              <a:t>05</a:t>
            </a:r>
            <a:endParaRPr>
              <a:solidFill>
                <a:schemeClr val="dk2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35" name="Google Shape;635;g344b297f60a_0_200"/>
          <p:cNvSpPr/>
          <p:nvPr/>
        </p:nvSpPr>
        <p:spPr>
          <a:xfrm>
            <a:off x="1827301" y="5158667"/>
            <a:ext cx="8373442" cy="139103"/>
          </a:xfrm>
          <a:custGeom>
            <a:rect b="b" l="l" r="r" t="t"/>
            <a:pathLst>
              <a:path extrusionOk="0" h="2382" w="143387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636" name="Google Shape;636;g344b297f60a_0_200"/>
          <p:cNvCxnSpPr>
            <a:stCxn id="633" idx="2"/>
          </p:cNvCxnSpPr>
          <p:nvPr/>
        </p:nvCxnSpPr>
        <p:spPr>
          <a:xfrm>
            <a:off x="1852751" y="3938333"/>
            <a:ext cx="0" cy="13041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6ea6778329_2_18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LLM Summary Function: </a:t>
            </a:r>
            <a:endParaRPr sz="4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From Data to Insight</a:t>
            </a:r>
            <a:endParaRPr/>
          </a:p>
        </p:txBody>
      </p:sp>
      <p:sp>
        <p:nvSpPr>
          <p:cNvPr id="643" name="Google Shape;643;g36ea6778329_2_18"/>
          <p:cNvSpPr txBox="1"/>
          <p:nvPr>
            <p:ph idx="1"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5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/>
              <a:t> </a:t>
            </a:r>
            <a:r>
              <a:rPr lang="en-US" sz="2200"/>
              <a:t>Purpose: Automatically summarizes anomaly results for quick decision-making </a:t>
            </a:r>
            <a:endParaRPr sz="22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/>
              <a:t> </a:t>
            </a:r>
            <a:r>
              <a:rPr lang="en-US" sz="2200"/>
              <a:t>Tech Stack:OpenRouter API, </a:t>
            </a:r>
            <a:r>
              <a:rPr lang="en-US" sz="2200"/>
              <a:t>Mistral-7B </a:t>
            </a:r>
            <a:r>
              <a:rPr lang="en-US" sz="2200"/>
              <a:t>, LangChain, Streamlit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200"/>
              <a:t> Output: Executive-friendly, plain-language reports &amp; recommendations</a:t>
            </a:r>
            <a:endParaRPr sz="2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6ea6778329_2_24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LLM Summary Output</a:t>
            </a:r>
            <a:endParaRPr/>
          </a:p>
        </p:txBody>
      </p:sp>
      <p:sp>
        <p:nvSpPr>
          <p:cNvPr id="650" name="Google Shape;650;g36ea6778329_2_24"/>
          <p:cNvSpPr txBox="1"/>
          <p:nvPr>
            <p:ph idx="1"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5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200"/>
              <a:t> Raw anomaly logs → LLM summary (easy to interpret)</a:t>
            </a:r>
            <a:endParaRPr sz="22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200"/>
              <a:t> Example:</a:t>
            </a:r>
            <a:endParaRPr sz="22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200"/>
              <a:t>   "Cell X experienced high traffic anomalies on July 3, 2024; Recommend    </a:t>
            </a:r>
            <a:endParaRPr sz="2200"/>
          </a:p>
          <a:p>
            <a:pPr indent="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200"/>
              <a:t>       </a:t>
            </a:r>
            <a:r>
              <a:rPr lang="en-US" sz="2200"/>
              <a:t>increasing monitoring and alerting field team."</a:t>
            </a:r>
            <a:endParaRPr sz="22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200"/>
              <a:t> Reduces the need for expert interpretation</a:t>
            </a:r>
            <a:endParaRPr sz="2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6ea6778329_2_30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Geo-Spatial Module: </a:t>
            </a:r>
            <a:endParaRPr sz="4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Mapping Anomalies</a:t>
            </a:r>
            <a:endParaRPr/>
          </a:p>
        </p:txBody>
      </p:sp>
      <p:sp>
        <p:nvSpPr>
          <p:cNvPr id="657" name="Google Shape;657;g36ea6778329_2_30"/>
          <p:cNvSpPr txBox="1"/>
          <p:nvPr>
            <p:ph idx="1"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5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200"/>
              <a:t>• Purpose: Visualize anomalies geographically for fast pattern recognition</a:t>
            </a:r>
            <a:endParaRPr sz="22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200"/>
              <a:t>• Tech Stack: Folium, Plotly, Pandas, Streamlit</a:t>
            </a:r>
            <a:endParaRPr sz="22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200"/>
              <a:t>• Features: Regional filtering, spatial clustering, interactive map</a:t>
            </a:r>
            <a:endParaRPr sz="22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6ea6778329_2_36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Geo-Spatial Output</a:t>
            </a:r>
            <a:endParaRPr/>
          </a:p>
        </p:txBody>
      </p:sp>
      <p:sp>
        <p:nvSpPr>
          <p:cNvPr id="664" name="Google Shape;664;g36ea6778329_2_36"/>
          <p:cNvSpPr txBox="1"/>
          <p:nvPr>
            <p:ph idx="1"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5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200"/>
              <a:t> Anomalies shown on a map with color-coded markers</a:t>
            </a:r>
            <a:endParaRPr sz="22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200"/>
              <a:t> Filter by region, cell, or frequency band</a:t>
            </a:r>
            <a:endParaRPr sz="22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200"/>
              <a:t> Quickly spot problem clusters or high-impact regions</a:t>
            </a:r>
            <a:endParaRPr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"/>
          <p:cNvSpPr txBox="1"/>
          <p:nvPr>
            <p:ph type="ctrTitle"/>
          </p:nvPr>
        </p:nvSpPr>
        <p:spPr>
          <a:xfrm>
            <a:off x="6349075" y="2268400"/>
            <a:ext cx="4582200" cy="4019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>
                <a:latin typeface="Teko"/>
                <a:ea typeface="Teko"/>
                <a:cs typeface="Teko"/>
                <a:sym typeface="Teko"/>
              </a:rPr>
              <a:t>                                </a:t>
            </a:r>
            <a:endParaRPr>
              <a:latin typeface="Teko"/>
              <a:ea typeface="Teko"/>
              <a:cs typeface="Teko"/>
              <a:sym typeface="Tek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9000">
                <a:latin typeface="Teko"/>
                <a:ea typeface="Teko"/>
                <a:cs typeface="Teko"/>
                <a:sym typeface="Teko"/>
              </a:rPr>
              <a:t>          </a:t>
            </a:r>
            <a:r>
              <a:rPr b="1" lang="en-US" sz="6300">
                <a:latin typeface="Calibri"/>
                <a:ea typeface="Calibri"/>
                <a:cs typeface="Calibri"/>
                <a:sym typeface="Calibri"/>
              </a:rPr>
              <a:t>Motivation </a:t>
            </a:r>
            <a:endParaRPr b="1" sz="6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>
                <a:latin typeface="Teko"/>
                <a:ea typeface="Teko"/>
                <a:cs typeface="Teko"/>
                <a:sym typeface="Teko"/>
              </a:rPr>
              <a:t>  </a:t>
            </a:r>
            <a:endParaRPr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87" name="Google Shape;387;p2"/>
          <p:cNvSpPr/>
          <p:nvPr/>
        </p:nvSpPr>
        <p:spPr>
          <a:xfrm>
            <a:off x="1129301" y="2491433"/>
            <a:ext cx="1446800" cy="144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88" name="Google Shape;388;p2"/>
          <p:cNvSpPr txBox="1"/>
          <p:nvPr>
            <p:ph idx="2" type="title"/>
          </p:nvPr>
        </p:nvSpPr>
        <p:spPr>
          <a:xfrm>
            <a:off x="1198668" y="2829633"/>
            <a:ext cx="13080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</a:pPr>
            <a:r>
              <a:rPr lang="en-US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rPr>
              <a:t>01</a:t>
            </a:r>
            <a:endParaRPr>
              <a:solidFill>
                <a:schemeClr val="dk2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89" name="Google Shape;389;p2"/>
          <p:cNvSpPr/>
          <p:nvPr/>
        </p:nvSpPr>
        <p:spPr>
          <a:xfrm>
            <a:off x="1827301" y="5158667"/>
            <a:ext cx="8373323" cy="139101"/>
          </a:xfrm>
          <a:custGeom>
            <a:rect b="b" l="l" r="r" t="t"/>
            <a:pathLst>
              <a:path extrusionOk="0" h="2382" w="143387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390" name="Google Shape;390;p2"/>
          <p:cNvCxnSpPr>
            <a:stCxn id="387" idx="2"/>
          </p:cNvCxnSpPr>
          <p:nvPr/>
        </p:nvCxnSpPr>
        <p:spPr>
          <a:xfrm>
            <a:off x="1852701" y="3938233"/>
            <a:ext cx="0" cy="13041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6ea6778329_2_42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Business Impact</a:t>
            </a:r>
            <a:endParaRPr/>
          </a:p>
        </p:txBody>
      </p:sp>
      <p:sp>
        <p:nvSpPr>
          <p:cNvPr id="670" name="Google Shape;670;g36ea6778329_2_42"/>
          <p:cNvSpPr txBox="1"/>
          <p:nvPr>
            <p:ph idx="1" type="body"/>
          </p:nvPr>
        </p:nvSpPr>
        <p:spPr>
          <a:xfrm>
            <a:off x="609600" y="898300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5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200"/>
              <a:t>Faster anomaly detection &amp; resolution</a:t>
            </a:r>
            <a:endParaRPr sz="22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200"/>
              <a:t> Proactive network management (less downtime, improved customer experience)</a:t>
            </a:r>
            <a:endParaRPr sz="22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200"/>
              <a:t> Easy, automated reporting for management</a:t>
            </a:r>
            <a:endParaRPr sz="22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200"/>
              <a:t> Improved field team coordination and response</a:t>
            </a:r>
            <a:endParaRPr sz="22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200"/>
              <a:t>Quantified value: e.g., 30% reduction in investigation time</a:t>
            </a:r>
            <a:endParaRPr sz="2200"/>
          </a:p>
        </p:txBody>
      </p:sp>
      <p:pic>
        <p:nvPicPr>
          <p:cNvPr id="671" name="Google Shape;671;g36ea6778329_2_42" title="LLM_Geo_Title_Slide.jpg"/>
          <p:cNvPicPr preferRelativeResize="0"/>
          <p:nvPr/>
        </p:nvPicPr>
        <p:blipFill rotWithShape="1">
          <a:blip r:embed="rId3">
            <a:alphaModFix/>
          </a:blip>
          <a:srcRect b="24091" l="0" r="0" t="25221"/>
          <a:stretch/>
        </p:blipFill>
        <p:spPr>
          <a:xfrm>
            <a:off x="1783975" y="3660850"/>
            <a:ext cx="8141850" cy="302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630645cf2c_1_41"/>
          <p:cNvSpPr txBox="1"/>
          <p:nvPr>
            <p:ph idx="7" type="ctrTitle"/>
          </p:nvPr>
        </p:nvSpPr>
        <p:spPr>
          <a:xfrm>
            <a:off x="825100" y="548900"/>
            <a:ext cx="6101700" cy="7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Module C:</a:t>
            </a:r>
            <a:endParaRPr sz="4800"/>
          </a:p>
        </p:txBody>
      </p:sp>
      <p:pic>
        <p:nvPicPr>
          <p:cNvPr id="678" name="Google Shape;678;g3630645cf2c_1_41" title="ayB1Nau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096950"/>
            <a:ext cx="12133824" cy="476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44b297f60a_0_208"/>
          <p:cNvSpPr txBox="1"/>
          <p:nvPr>
            <p:ph type="ctrTitle"/>
          </p:nvPr>
        </p:nvSpPr>
        <p:spPr>
          <a:xfrm>
            <a:off x="6848550" y="3158525"/>
            <a:ext cx="7856700" cy="52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/>
              <a:t>NetVision </a:t>
            </a:r>
            <a:r>
              <a:rPr lang="en-US" sz="1800"/>
              <a:t> </a:t>
            </a:r>
            <a:endParaRPr sz="1800"/>
          </a:p>
          <a:p>
            <a:pPr indent="0" lvl="0" marL="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3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4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6900">
                <a:latin typeface="Teko"/>
                <a:ea typeface="Teko"/>
                <a:cs typeface="Teko"/>
                <a:sym typeface="Teko"/>
              </a:rPr>
              <a:t>        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US" sz="4200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84" name="Google Shape;684;g344b297f60a_0_208"/>
          <p:cNvSpPr/>
          <p:nvPr/>
        </p:nvSpPr>
        <p:spPr>
          <a:xfrm>
            <a:off x="1129301" y="2491433"/>
            <a:ext cx="1446900" cy="1446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85" name="Google Shape;685;g344b297f60a_0_208"/>
          <p:cNvSpPr txBox="1"/>
          <p:nvPr>
            <p:ph idx="2" type="title"/>
          </p:nvPr>
        </p:nvSpPr>
        <p:spPr>
          <a:xfrm>
            <a:off x="1198668" y="2829633"/>
            <a:ext cx="13080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</a:pPr>
            <a:r>
              <a:rPr lang="en-US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rPr>
              <a:t>06</a:t>
            </a:r>
            <a:endParaRPr>
              <a:solidFill>
                <a:schemeClr val="dk2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86" name="Google Shape;686;g344b297f60a_0_208"/>
          <p:cNvSpPr/>
          <p:nvPr/>
        </p:nvSpPr>
        <p:spPr>
          <a:xfrm>
            <a:off x="1827301" y="5158667"/>
            <a:ext cx="8373442" cy="139103"/>
          </a:xfrm>
          <a:custGeom>
            <a:rect b="b" l="l" r="r" t="t"/>
            <a:pathLst>
              <a:path extrusionOk="0" h="2382" w="143387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687" name="Google Shape;687;g344b297f60a_0_208"/>
          <p:cNvCxnSpPr>
            <a:stCxn id="684" idx="2"/>
          </p:cNvCxnSpPr>
          <p:nvPr/>
        </p:nvCxnSpPr>
        <p:spPr>
          <a:xfrm>
            <a:off x="1852751" y="3938333"/>
            <a:ext cx="0" cy="13041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36ee9b6e8d5_0_0"/>
          <p:cNvSpPr txBox="1"/>
          <p:nvPr>
            <p:ph type="ctrTitle"/>
          </p:nvPr>
        </p:nvSpPr>
        <p:spPr>
          <a:xfrm>
            <a:off x="2708383" y="2323700"/>
            <a:ext cx="3495900" cy="111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g36ee9b6e8d5_0_0"/>
          <p:cNvSpPr txBox="1"/>
          <p:nvPr>
            <p:ph idx="1" type="subTitle"/>
          </p:nvPr>
        </p:nvSpPr>
        <p:spPr>
          <a:xfrm>
            <a:off x="2388783" y="3223267"/>
            <a:ext cx="4135200" cy="13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g36ee9b6e8d5_0_0"/>
          <p:cNvSpPr txBox="1"/>
          <p:nvPr>
            <p:ph idx="2" type="title"/>
          </p:nvPr>
        </p:nvSpPr>
        <p:spPr>
          <a:xfrm>
            <a:off x="7779867" y="2829633"/>
            <a:ext cx="1308000" cy="7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6ee9b6e8d5_0_7"/>
          <p:cNvSpPr txBox="1"/>
          <p:nvPr>
            <p:ph type="ctrTitle"/>
          </p:nvPr>
        </p:nvSpPr>
        <p:spPr>
          <a:xfrm>
            <a:off x="2708383" y="2323700"/>
            <a:ext cx="3495900" cy="111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g36ee9b6e8d5_0_7"/>
          <p:cNvSpPr txBox="1"/>
          <p:nvPr>
            <p:ph idx="1" type="subTitle"/>
          </p:nvPr>
        </p:nvSpPr>
        <p:spPr>
          <a:xfrm>
            <a:off x="2388783" y="3223267"/>
            <a:ext cx="4135200" cy="13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g36ee9b6e8d5_0_7"/>
          <p:cNvSpPr txBox="1"/>
          <p:nvPr>
            <p:ph idx="2" type="title"/>
          </p:nvPr>
        </p:nvSpPr>
        <p:spPr>
          <a:xfrm>
            <a:off x="7779867" y="2829633"/>
            <a:ext cx="1308000" cy="7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6ee9b6e8d5_0_14"/>
          <p:cNvSpPr txBox="1"/>
          <p:nvPr>
            <p:ph type="ctrTitle"/>
          </p:nvPr>
        </p:nvSpPr>
        <p:spPr>
          <a:xfrm>
            <a:off x="2708383" y="2323700"/>
            <a:ext cx="3495900" cy="111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g36ee9b6e8d5_0_14"/>
          <p:cNvSpPr txBox="1"/>
          <p:nvPr>
            <p:ph idx="1" type="subTitle"/>
          </p:nvPr>
        </p:nvSpPr>
        <p:spPr>
          <a:xfrm>
            <a:off x="2388783" y="3223267"/>
            <a:ext cx="4135200" cy="13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g36ee9b6e8d5_0_14"/>
          <p:cNvSpPr txBox="1"/>
          <p:nvPr>
            <p:ph idx="2" type="title"/>
          </p:nvPr>
        </p:nvSpPr>
        <p:spPr>
          <a:xfrm>
            <a:off x="7779867" y="2829633"/>
            <a:ext cx="1308000" cy="7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630645cf2c_1_8"/>
          <p:cNvSpPr txBox="1"/>
          <p:nvPr>
            <p:ph type="ctrTitle"/>
          </p:nvPr>
        </p:nvSpPr>
        <p:spPr>
          <a:xfrm>
            <a:off x="607273" y="1442800"/>
            <a:ext cx="7740600" cy="7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3429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ven Pro"/>
              <a:buChar char="●"/>
            </a:pPr>
            <a:r>
              <a:rPr lang="en-US" sz="2400">
                <a:latin typeface="Maven Pro"/>
                <a:ea typeface="Maven Pro"/>
                <a:cs typeface="Maven Pro"/>
                <a:sym typeface="Maven Pro"/>
              </a:rPr>
              <a:t>fully interactive LTE anomaly detection dashboard</a:t>
            </a:r>
            <a:endParaRPr sz="24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18" name="Google Shape;718;g3630645cf2c_1_8"/>
          <p:cNvSpPr txBox="1"/>
          <p:nvPr>
            <p:ph idx="4" type="ctrTitle"/>
          </p:nvPr>
        </p:nvSpPr>
        <p:spPr>
          <a:xfrm>
            <a:off x="727650" y="2446325"/>
            <a:ext cx="6842100" cy="12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3429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ven Pro"/>
              <a:buChar char="●"/>
            </a:pPr>
            <a:r>
              <a:rPr lang="en-US" sz="2400">
                <a:latin typeface="Maven Pro"/>
                <a:ea typeface="Maven Pro"/>
                <a:cs typeface="Maven Pro"/>
                <a:sym typeface="Maven Pro"/>
              </a:rPr>
              <a:t>support real-time telecom network analysis for 4G LTE cells and KPIs</a:t>
            </a:r>
            <a:endParaRPr sz="24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19" name="Google Shape;719;g3630645cf2c_1_8"/>
          <p:cNvSpPr txBox="1"/>
          <p:nvPr>
            <p:ph idx="7" type="ctrTitle"/>
          </p:nvPr>
        </p:nvSpPr>
        <p:spPr>
          <a:xfrm>
            <a:off x="727650" y="439275"/>
            <a:ext cx="6101700" cy="7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/>
              <a:t>NetVision </a:t>
            </a:r>
            <a:r>
              <a:rPr lang="en-US" sz="1800"/>
              <a:t> :</a:t>
            </a:r>
            <a:endParaRPr sz="1800"/>
          </a:p>
        </p:txBody>
      </p:sp>
      <p:sp>
        <p:nvSpPr>
          <p:cNvPr id="720" name="Google Shape;720;g3630645cf2c_1_8"/>
          <p:cNvSpPr txBox="1"/>
          <p:nvPr>
            <p:ph idx="13" type="ctrTitle"/>
          </p:nvPr>
        </p:nvSpPr>
        <p:spPr>
          <a:xfrm>
            <a:off x="607275" y="3898950"/>
            <a:ext cx="7409700" cy="14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ven Pro"/>
              <a:buChar char="●"/>
            </a:pPr>
            <a:r>
              <a:rPr lang="en-US" sz="2400">
                <a:latin typeface="Maven Pro"/>
                <a:ea typeface="Maven Pro"/>
                <a:cs typeface="Maven Pro"/>
                <a:sym typeface="Maven Pro"/>
              </a:rPr>
              <a:t>It combines data science, machine learning, LLMs, and interactive geospatial mapping in one place</a:t>
            </a:r>
            <a:endParaRPr sz="240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3630645cf2c_1_50"/>
          <p:cNvSpPr txBox="1"/>
          <p:nvPr>
            <p:ph type="ctrTitle"/>
          </p:nvPr>
        </p:nvSpPr>
        <p:spPr>
          <a:xfrm>
            <a:off x="758524" y="1891175"/>
            <a:ext cx="3955200" cy="7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1. </a:t>
            </a:r>
            <a:r>
              <a:rPr lang="en-US" sz="2400"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en-US" sz="2500">
                <a:latin typeface="Maven Pro"/>
                <a:ea typeface="Maven Pro"/>
                <a:cs typeface="Maven Pro"/>
                <a:sym typeface="Maven Pro"/>
              </a:rPr>
              <a:t>LLM Summary Page</a:t>
            </a:r>
            <a:endParaRPr sz="25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27" name="Google Shape;727;g3630645cf2c_1_50"/>
          <p:cNvSpPr txBox="1"/>
          <p:nvPr>
            <p:ph idx="4" type="ctrTitle"/>
          </p:nvPr>
        </p:nvSpPr>
        <p:spPr>
          <a:xfrm>
            <a:off x="758525" y="2927100"/>
            <a:ext cx="4739700" cy="100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2.</a:t>
            </a:r>
            <a:r>
              <a:rPr lang="en-US" sz="2400"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en-US" sz="2500">
                <a:latin typeface="Maven Pro"/>
                <a:ea typeface="Maven Pro"/>
                <a:cs typeface="Maven Pro"/>
                <a:sym typeface="Maven Pro"/>
              </a:rPr>
              <a:t>Compare KPIs Page</a:t>
            </a:r>
            <a:endParaRPr sz="25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g3630645cf2c_1_50"/>
          <p:cNvSpPr txBox="1"/>
          <p:nvPr>
            <p:ph idx="7" type="ctrTitle"/>
          </p:nvPr>
        </p:nvSpPr>
        <p:spPr>
          <a:xfrm>
            <a:off x="825100" y="548900"/>
            <a:ext cx="6101700" cy="7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/>
              <a:t>NetVision </a:t>
            </a:r>
            <a:r>
              <a:rPr lang="en-US" sz="1800"/>
              <a:t> :</a:t>
            </a:r>
            <a:endParaRPr sz="1800"/>
          </a:p>
        </p:txBody>
      </p:sp>
      <p:sp>
        <p:nvSpPr>
          <p:cNvPr id="729" name="Google Shape;729;g3630645cf2c_1_50"/>
          <p:cNvSpPr txBox="1"/>
          <p:nvPr>
            <p:ph idx="13" type="ctrTitle"/>
          </p:nvPr>
        </p:nvSpPr>
        <p:spPr>
          <a:xfrm>
            <a:off x="763000" y="3794725"/>
            <a:ext cx="4863900" cy="107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3</a:t>
            </a:r>
            <a:r>
              <a:rPr lang="en-US" sz="2400">
                <a:latin typeface="Maven Pro"/>
                <a:ea typeface="Maven Pro"/>
                <a:cs typeface="Maven Pro"/>
                <a:sym typeface="Maven Pro"/>
              </a:rPr>
              <a:t>. </a:t>
            </a:r>
            <a:r>
              <a:rPr lang="en-US" sz="2500">
                <a:latin typeface="Maven Pro"/>
                <a:ea typeface="Maven Pro"/>
                <a:cs typeface="Maven Pro"/>
                <a:sym typeface="Maven Pro"/>
              </a:rPr>
              <a:t>Geo-Search Page</a:t>
            </a:r>
            <a:endParaRPr sz="25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630645cf2c_1_25"/>
          <p:cNvSpPr txBox="1"/>
          <p:nvPr>
            <p:ph idx="7" type="ctrTitle"/>
          </p:nvPr>
        </p:nvSpPr>
        <p:spPr>
          <a:xfrm>
            <a:off x="593675" y="658525"/>
            <a:ext cx="5256000" cy="7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/>
              <a:t>NetVision </a:t>
            </a:r>
            <a:r>
              <a:rPr lang="en-US" sz="2700"/>
              <a:t> :</a:t>
            </a:r>
            <a:endParaRPr sz="2700"/>
          </a:p>
        </p:txBody>
      </p:sp>
      <p:pic>
        <p:nvPicPr>
          <p:cNvPr id="736" name="Google Shape;736;g3630645cf2c_1_25" title="part-1-vkub8gur_vAxysfn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136225"/>
            <a:ext cx="12192000" cy="484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44b297f60a_0_0"/>
          <p:cNvSpPr txBox="1"/>
          <p:nvPr>
            <p:ph type="ctrTitle"/>
          </p:nvPr>
        </p:nvSpPr>
        <p:spPr>
          <a:xfrm>
            <a:off x="234150" y="378350"/>
            <a:ext cx="6699600" cy="7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/>
              <a:t>REFERENCE</a:t>
            </a:r>
            <a:endParaRPr b="1" sz="5500"/>
          </a:p>
        </p:txBody>
      </p:sp>
      <p:sp>
        <p:nvSpPr>
          <p:cNvPr id="743" name="Google Shape;743;g344b297f60a_0_0"/>
          <p:cNvSpPr txBox="1"/>
          <p:nvPr/>
        </p:nvSpPr>
        <p:spPr>
          <a:xfrm>
            <a:off x="234150" y="1220825"/>
            <a:ext cx="11998500" cy="4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b="1" lang="en-US" sz="2500">
                <a:solidFill>
                  <a:schemeClr val="lt1"/>
                </a:solidFill>
              </a:rPr>
              <a:t> Nixtla Time Series :</a:t>
            </a:r>
            <a:endParaRPr b="1" sz="25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</a:rPr>
              <a:t>   https://bit.ly/nixtla-anomaly</a:t>
            </a:r>
            <a:endParaRPr b="1" sz="2500">
              <a:solidFill>
                <a:schemeClr val="lt1"/>
              </a:solidFill>
            </a:endParaRPr>
          </a:p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b="1" lang="en-US" sz="2500">
                <a:solidFill>
                  <a:schemeClr val="lt1"/>
                </a:solidFill>
              </a:rPr>
              <a:t> Prophet Detection :</a:t>
            </a:r>
            <a:endParaRPr b="1" sz="25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</a:rPr>
              <a:t>   https://bit.ly/prophet-outlier</a:t>
            </a:r>
            <a:endParaRPr b="1" sz="2500">
              <a:solidFill>
                <a:schemeClr val="lt1"/>
              </a:solidFill>
            </a:endParaRPr>
          </a:p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b="1" lang="en-US" sz="2500">
                <a:solidFill>
                  <a:schemeClr val="lt1"/>
                </a:solidFill>
              </a:rPr>
              <a:t>  Observable Demo Notebook:</a:t>
            </a:r>
            <a:endParaRPr b="1" sz="25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</a:rPr>
              <a:t>   </a:t>
            </a:r>
            <a:r>
              <a:rPr b="1" lang="en-US" sz="2500" u="sng">
                <a:solidFill>
                  <a:schemeClr val="hlink"/>
                </a:solidFill>
                <a:hlinkClick r:id="rId3"/>
              </a:rPr>
              <a:t>https://bit.ly/observable-anomaly</a:t>
            </a:r>
            <a:endParaRPr b="1" sz="25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lt1"/>
              </a:solidFill>
            </a:endParaRPr>
          </a:p>
          <a:p>
            <a:pPr indent="0" lvl="0" marL="0" rtl="1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lt1"/>
              </a:solidFill>
            </a:endParaRPr>
          </a:p>
        </p:txBody>
      </p:sp>
      <p:graphicFrame>
        <p:nvGraphicFramePr>
          <p:cNvPr id="744" name="Google Shape;744;g344b297f60a_0_0"/>
          <p:cNvGraphicFramePr/>
          <p:nvPr/>
        </p:nvGraphicFramePr>
        <p:xfrm>
          <a:off x="304800" y="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{156C311C-5C8A-42C0-A304-DA43E421E5B2}</a:tableStyleId>
              </a:tblPr>
              <a:tblGrid>
                <a:gridCol w="19050"/>
              </a:tblGrid>
              <a:tr h="1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45" name="Google Shape;745;g344b297f60a_0_0"/>
          <p:cNvSpPr txBox="1"/>
          <p:nvPr/>
        </p:nvSpPr>
        <p:spPr>
          <a:xfrm>
            <a:off x="8091000" y="3559600"/>
            <a:ext cx="3093900" cy="24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46" name="Google Shape;746;g344b297f60a_0_0"/>
          <p:cNvSpPr txBox="1"/>
          <p:nvPr/>
        </p:nvSpPr>
        <p:spPr>
          <a:xfrm>
            <a:off x="6763250" y="672675"/>
            <a:ext cx="986700" cy="12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747" name="Google Shape;747;g344b297f60a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575" y="2106125"/>
            <a:ext cx="492325" cy="3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g344b297f60a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575" y="5128575"/>
            <a:ext cx="492325" cy="3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g344b297f60a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575" y="3617348"/>
            <a:ext cx="492325" cy="396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g344b297f60a_0_0" title="ChatGPT Image Jul 11, 2025, 01_33_30 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45488" y="3011425"/>
            <a:ext cx="4908826" cy="44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g344b297f60a_0_0"/>
          <p:cNvSpPr txBox="1"/>
          <p:nvPr/>
        </p:nvSpPr>
        <p:spPr>
          <a:xfrm>
            <a:off x="8413750" y="4559275"/>
            <a:ext cx="3228000" cy="15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g3630645cf2c_1_58" title="ChatGPT Image Jul 11, 2025, 03_18_54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0000" y="0"/>
            <a:ext cx="5539796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344b297f60a_0_52"/>
          <p:cNvSpPr/>
          <p:nvPr/>
        </p:nvSpPr>
        <p:spPr>
          <a:xfrm>
            <a:off x="4314825" y="1689550"/>
            <a:ext cx="4494900" cy="1148400"/>
          </a:xfrm>
          <a:prstGeom prst="flowChartAlternateProcess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CONTACT US</a:t>
            </a:r>
            <a:endParaRPr b="1" sz="4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758" name="Google Shape;758;g344b297f60a_0_52"/>
          <p:cNvPicPr preferRelativeResize="0"/>
          <p:nvPr/>
        </p:nvPicPr>
        <p:blipFill rotWithShape="1">
          <a:blip r:embed="rId3">
            <a:alphaModFix/>
          </a:blip>
          <a:srcRect b="-9253" l="-17338" r="8084" t="0"/>
          <a:stretch/>
        </p:blipFill>
        <p:spPr>
          <a:xfrm>
            <a:off x="2576025" y="1689612"/>
            <a:ext cx="1281500" cy="114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g344b297f60a_0_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0113" y="3219150"/>
            <a:ext cx="3508175" cy="329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Google Shape;765;g344b297f60a_0_44" title="ChatGPT Image Jul 11, 2025, 02_18_15 PM.png"/>
          <p:cNvPicPr preferRelativeResize="0"/>
          <p:nvPr/>
        </p:nvPicPr>
        <p:blipFill rotWithShape="1">
          <a:blip r:embed="rId3">
            <a:alphaModFix/>
          </a:blip>
          <a:srcRect b="-10089" l="-18060" r="18060" t="10090"/>
          <a:stretch/>
        </p:blipFill>
        <p:spPr>
          <a:xfrm>
            <a:off x="-974025" y="756475"/>
            <a:ext cx="10829924" cy="697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20"/>
          <p:cNvSpPr txBox="1"/>
          <p:nvPr>
            <p:ph type="title"/>
          </p:nvPr>
        </p:nvSpPr>
        <p:spPr>
          <a:xfrm>
            <a:off x="3294867" y="2045946"/>
            <a:ext cx="50976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/>
              <a:t>THANK  YOU</a:t>
            </a:r>
            <a:endParaRPr/>
          </a:p>
        </p:txBody>
      </p:sp>
      <p:sp>
        <p:nvSpPr>
          <p:cNvPr id="771" name="Google Shape;771;p20"/>
          <p:cNvSpPr/>
          <p:nvPr/>
        </p:nvSpPr>
        <p:spPr>
          <a:xfrm>
            <a:off x="-86996" y="1295261"/>
            <a:ext cx="83196" cy="82857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2" name="Google Shape;772;p20"/>
          <p:cNvGrpSpPr/>
          <p:nvPr/>
        </p:nvGrpSpPr>
        <p:grpSpPr>
          <a:xfrm>
            <a:off x="10641913" y="-1569415"/>
            <a:ext cx="271719" cy="1699673"/>
            <a:chOff x="2877432" y="975334"/>
            <a:chExt cx="188886" cy="1181532"/>
          </a:xfrm>
        </p:grpSpPr>
        <p:sp>
          <p:nvSpPr>
            <p:cNvPr id="773" name="Google Shape;773;p20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20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20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6" name="Google Shape;776;p20"/>
          <p:cNvSpPr/>
          <p:nvPr/>
        </p:nvSpPr>
        <p:spPr>
          <a:xfrm>
            <a:off x="12370591" y="-944577"/>
            <a:ext cx="12176" cy="3624572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20"/>
          <p:cNvSpPr/>
          <p:nvPr/>
        </p:nvSpPr>
        <p:spPr>
          <a:xfrm>
            <a:off x="446971" y="-913741"/>
            <a:ext cx="12176" cy="2429776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8" name="Google Shape;77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3978" y="5413838"/>
            <a:ext cx="5469086" cy="533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g3630645cf2c_1_74" title="Screenshot 2025-07-11 15504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2875" y="0"/>
            <a:ext cx="631508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100">
        <p:fade thruBlk="1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g3630645cf2c_1_90" title="Las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350" y="0"/>
            <a:ext cx="56684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44b297f60a_0_81"/>
          <p:cNvSpPr txBox="1"/>
          <p:nvPr>
            <p:ph type="ctrTitle"/>
          </p:nvPr>
        </p:nvSpPr>
        <p:spPr>
          <a:xfrm>
            <a:off x="4168675" y="1278075"/>
            <a:ext cx="7783800" cy="4019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560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1" lang="en-US" sz="6200">
                <a:latin typeface="Calibri"/>
                <a:ea typeface="Calibri"/>
                <a:cs typeface="Calibri"/>
                <a:sym typeface="Calibri"/>
              </a:rPr>
              <a:t>Anomaly Detection</a:t>
            </a:r>
            <a:endParaRPr sz="8900"/>
          </a:p>
        </p:txBody>
      </p:sp>
      <p:sp>
        <p:nvSpPr>
          <p:cNvPr id="414" name="Google Shape;414;g344b297f60a_0_81"/>
          <p:cNvSpPr/>
          <p:nvPr/>
        </p:nvSpPr>
        <p:spPr>
          <a:xfrm>
            <a:off x="1129301" y="2491433"/>
            <a:ext cx="1446900" cy="1446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15" name="Google Shape;415;g344b297f60a_0_81"/>
          <p:cNvSpPr txBox="1"/>
          <p:nvPr>
            <p:ph idx="2" type="title"/>
          </p:nvPr>
        </p:nvSpPr>
        <p:spPr>
          <a:xfrm>
            <a:off x="1198668" y="2829633"/>
            <a:ext cx="13080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</a:pPr>
            <a:r>
              <a:rPr lang="en-US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rPr>
              <a:t>01</a:t>
            </a:r>
            <a:endParaRPr>
              <a:solidFill>
                <a:schemeClr val="dk2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16" name="Google Shape;416;g344b297f60a_0_81"/>
          <p:cNvSpPr/>
          <p:nvPr/>
        </p:nvSpPr>
        <p:spPr>
          <a:xfrm>
            <a:off x="1827301" y="5158667"/>
            <a:ext cx="8373442" cy="139103"/>
          </a:xfrm>
          <a:custGeom>
            <a:rect b="b" l="l" r="r" t="t"/>
            <a:pathLst>
              <a:path extrusionOk="0" h="2382" w="143387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417" name="Google Shape;417;g344b297f60a_0_81"/>
          <p:cNvCxnSpPr>
            <a:stCxn id="414" idx="2"/>
          </p:cNvCxnSpPr>
          <p:nvPr/>
        </p:nvCxnSpPr>
        <p:spPr>
          <a:xfrm>
            <a:off x="1852751" y="3938333"/>
            <a:ext cx="0" cy="13041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"/>
          <p:cNvSpPr txBox="1"/>
          <p:nvPr/>
        </p:nvSpPr>
        <p:spPr>
          <a:xfrm>
            <a:off x="295039" y="552775"/>
            <a:ext cx="82047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Meaning of </a:t>
            </a:r>
            <a:r>
              <a:rPr b="1" lang="en-US" sz="4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Anomaly detection </a:t>
            </a:r>
            <a:endParaRPr b="1" sz="1800"/>
          </a:p>
        </p:txBody>
      </p:sp>
      <p:sp>
        <p:nvSpPr>
          <p:cNvPr id="423" name="Google Shape;423;p3"/>
          <p:cNvSpPr/>
          <p:nvPr/>
        </p:nvSpPr>
        <p:spPr>
          <a:xfrm>
            <a:off x="0" y="1732925"/>
            <a:ext cx="8377200" cy="101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</a:rPr>
              <a:t>   </a:t>
            </a:r>
            <a:r>
              <a:rPr b="1" lang="en-US" sz="2500">
                <a:solidFill>
                  <a:schemeClr val="lt1"/>
                </a:solidFill>
              </a:rPr>
              <a:t>The process of identifying the unusual patterns </a:t>
            </a:r>
            <a:endParaRPr b="1" sz="25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descr="Machine Learning Algorithms Explained: Anomaly Detection - StrataScratch" id="424" name="Google Shape;4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69875" y="3862025"/>
            <a:ext cx="4822125" cy="2995974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"/>
          <p:cNvSpPr txBox="1"/>
          <p:nvPr/>
        </p:nvSpPr>
        <p:spPr>
          <a:xfrm>
            <a:off x="215250" y="2550750"/>
            <a:ext cx="7154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</a:rPr>
              <a:t>When the data deviates from the expected behavior </a:t>
            </a:r>
            <a:endParaRPr b="1" sz="2200">
              <a:solidFill>
                <a:schemeClr val="lt1"/>
              </a:solidFill>
            </a:endParaRPr>
          </a:p>
        </p:txBody>
      </p:sp>
      <p:sp>
        <p:nvSpPr>
          <p:cNvPr id="426" name="Google Shape;426;p3"/>
          <p:cNvSpPr txBox="1"/>
          <p:nvPr/>
        </p:nvSpPr>
        <p:spPr>
          <a:xfrm>
            <a:off x="295050" y="3338825"/>
            <a:ext cx="7154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</a:rPr>
              <a:t>Detecting sudden changes in KPIs that may signal: </a:t>
            </a:r>
            <a:endParaRPr b="1" sz="2200">
              <a:solidFill>
                <a:schemeClr val="lt1"/>
              </a:solidFill>
            </a:endParaRPr>
          </a:p>
        </p:txBody>
      </p:sp>
      <p:sp>
        <p:nvSpPr>
          <p:cNvPr id="427" name="Google Shape;427;p3"/>
          <p:cNvSpPr txBox="1"/>
          <p:nvPr/>
        </p:nvSpPr>
        <p:spPr>
          <a:xfrm>
            <a:off x="351450" y="4126900"/>
            <a:ext cx="6021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b="1" lang="en-US" sz="2000">
                <a:solidFill>
                  <a:schemeClr val="lt1"/>
                </a:solidFill>
              </a:rPr>
              <a:t>Performance</a:t>
            </a:r>
            <a:r>
              <a:rPr b="1" lang="en-US" sz="2000">
                <a:solidFill>
                  <a:schemeClr val="lt1"/>
                </a:solidFill>
              </a:rPr>
              <a:t> </a:t>
            </a:r>
            <a:r>
              <a:rPr b="1" lang="en-US" sz="2000">
                <a:solidFill>
                  <a:schemeClr val="lt1"/>
                </a:solidFill>
              </a:rPr>
              <a:t>degradation</a:t>
            </a:r>
            <a:r>
              <a:rPr b="1" lang="en-US" sz="2000">
                <a:solidFill>
                  <a:schemeClr val="lt1"/>
                </a:solidFill>
              </a:rPr>
              <a:t> </a:t>
            </a:r>
            <a:endParaRPr b="1"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b="1" lang="en-US" sz="2000">
                <a:solidFill>
                  <a:schemeClr val="lt1"/>
                </a:solidFill>
              </a:rPr>
              <a:t>misuse</a:t>
            </a:r>
            <a:r>
              <a:rPr b="1" lang="en-US" sz="2000">
                <a:solidFill>
                  <a:schemeClr val="lt1"/>
                </a:solidFill>
              </a:rPr>
              <a:t> </a:t>
            </a:r>
            <a:endParaRPr b="1"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b="1" lang="en-US" sz="2000">
                <a:solidFill>
                  <a:schemeClr val="lt1"/>
                </a:solidFill>
              </a:rPr>
              <a:t>faults </a:t>
            </a:r>
            <a:endParaRPr b="1"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2023-07-10T19:18:34Z</dcterms:created>
  <dc:creator>ahmed arafa</dc:creator>
</cp:coreProperties>
</file>